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62" r:id="rId2"/>
    <p:sldId id="264" r:id="rId3"/>
    <p:sldId id="265" r:id="rId4"/>
    <p:sldId id="257" r:id="rId5"/>
    <p:sldId id="260" r:id="rId6"/>
    <p:sldId id="258" r:id="rId7"/>
    <p:sldId id="259" r:id="rId8"/>
    <p:sldId id="261" r:id="rId9"/>
    <p:sldId id="266" r:id="rId10"/>
    <p:sldId id="263" r:id="rId11"/>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20" autoAdjust="0"/>
  </p:normalViewPr>
  <p:slideViewPr>
    <p:cSldViewPr snapToGrid="0">
      <p:cViewPr varScale="1">
        <p:scale>
          <a:sx n="108" d="100"/>
          <a:sy n="108" d="100"/>
        </p:scale>
        <p:origin x="714"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CCC5485E-5FBB-4CB4-B41F-89374E7509A0}" type="datetimeFigureOut">
              <a:rPr lang="de-DE" smtClean="0"/>
              <a:t>14.09.2022</a:t>
            </a:fld>
            <a:endParaRPr lang="de-DE"/>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E9E1B1F-54C3-4453-80D3-ED8E75B75B5E}" type="slidenum">
              <a:rPr lang="de-DE" smtClean="0"/>
              <a:t>‹Nr.›</a:t>
            </a:fld>
            <a:endParaRPr lang="de-DE"/>
          </a:p>
        </p:txBody>
      </p:sp>
    </p:spTree>
    <p:extLst>
      <p:ext uri="{BB962C8B-B14F-4D97-AF65-F5344CB8AC3E}">
        <p14:creationId xmlns:p14="http://schemas.microsoft.com/office/powerpoint/2010/main" val="2521894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7C45F731-C04C-4D93-94FA-0874BBAE8918}" type="datetimeFigureOut">
              <a:rPr lang="de-DE" smtClean="0"/>
              <a:t>14.09.2022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E1D6BF5-825B-478A-AA7E-DA494F825134}" type="slidenum">
              <a:rPr lang="de-DE" smtClean="0"/>
              <a:t>‹Nr.›</a:t>
            </a:fld>
            <a:endParaRPr lang="de-DE"/>
          </a:p>
        </p:txBody>
      </p:sp>
    </p:spTree>
    <p:extLst>
      <p:ext uri="{BB962C8B-B14F-4D97-AF65-F5344CB8AC3E}">
        <p14:creationId xmlns:p14="http://schemas.microsoft.com/office/powerpoint/2010/main" val="888649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E1D6BF5-825B-478A-AA7E-DA494F825134}" type="slidenum">
              <a:rPr lang="de-DE" smtClean="0"/>
              <a:t>1</a:t>
            </a:fld>
            <a:endParaRPr lang="de-DE"/>
          </a:p>
        </p:txBody>
      </p:sp>
    </p:spTree>
    <p:extLst>
      <p:ext uri="{BB962C8B-B14F-4D97-AF65-F5344CB8AC3E}">
        <p14:creationId xmlns:p14="http://schemas.microsoft.com/office/powerpoint/2010/main" val="912176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60000" y="1188000"/>
            <a:ext cx="11520000" cy="50400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r>
              <a:rPr lang="de-DE"/>
              <a:t>14.09.2022</a:t>
            </a:r>
          </a:p>
        </p:txBody>
      </p:sp>
      <p:sp>
        <p:nvSpPr>
          <p:cNvPr id="5" name="Fußzeilenplatzhalter 4"/>
          <p:cNvSpPr>
            <a:spLocks noGrp="1"/>
          </p:cNvSpPr>
          <p:nvPr>
            <p:ph type="ftr" sz="quarter" idx="11"/>
          </p:nvPr>
        </p:nvSpPr>
        <p:spPr/>
        <p:txBody>
          <a:bodyPr/>
          <a:lstStyle/>
          <a:p>
            <a:r>
              <a:rPr lang="de-DE"/>
              <a:t>Europäisches Erasmus+ Projekt ADDTEX - (c) 2022 IVGT e.V. (Bericht: Stefan Schmidt)</a:t>
            </a:r>
          </a:p>
        </p:txBody>
      </p:sp>
      <p:sp>
        <p:nvSpPr>
          <p:cNvPr id="7" name="Foliennummernplatzhalter 5">
            <a:extLst>
              <a:ext uri="{FF2B5EF4-FFF2-40B4-BE49-F238E27FC236}">
                <a16:creationId xmlns:a16="http://schemas.microsoft.com/office/drawing/2014/main" id="{EC4EF8DF-8703-444F-964F-6A773E61A1B6}"/>
              </a:ext>
            </a:extLst>
          </p:cNvPr>
          <p:cNvSpPr>
            <a:spLocks noGrp="1"/>
          </p:cNvSpPr>
          <p:nvPr>
            <p:ph type="sldNum" sz="quarter" idx="4"/>
          </p:nvPr>
        </p:nvSpPr>
        <p:spPr>
          <a:xfrm>
            <a:off x="11001375" y="6356350"/>
            <a:ext cx="876300" cy="365125"/>
          </a:xfrm>
          <a:prstGeom prst="rect">
            <a:avLst/>
          </a:prstGeom>
        </p:spPr>
        <p:txBody>
          <a:bodyPr vert="horz" lIns="91440" tIns="45720" rIns="91440" bIns="45720" rtlCol="0" anchor="ctr"/>
          <a:lstStyle>
            <a:lvl1pPr algn="r">
              <a:defRPr sz="1000" b="0">
                <a:solidFill>
                  <a:schemeClr val="tx1"/>
                </a:solidFill>
                <a:latin typeface="Arial" panose="020B0604020202020204" pitchFamily="34" charset="0"/>
                <a:cs typeface="Arial" panose="020B0604020202020204" pitchFamily="34" charset="0"/>
              </a:defRPr>
            </a:lvl1pPr>
          </a:lstStyle>
          <a:p>
            <a:r>
              <a:rPr lang="de-DE" dirty="0"/>
              <a:t>Seite </a:t>
            </a:r>
            <a:fld id="{975888D7-7A09-48A0-BDDA-E2FF656EB51F}" type="slidenum">
              <a:rPr lang="de-DE" smtClean="0"/>
              <a:pPr/>
              <a:t>‹Nr.›</a:t>
            </a:fld>
            <a:endParaRPr lang="de-DE" dirty="0"/>
          </a:p>
        </p:txBody>
      </p:sp>
      <p:sp>
        <p:nvSpPr>
          <p:cNvPr id="8" name="Titelplatzhalter 1">
            <a:extLst>
              <a:ext uri="{FF2B5EF4-FFF2-40B4-BE49-F238E27FC236}">
                <a16:creationId xmlns:a16="http://schemas.microsoft.com/office/drawing/2014/main" id="{43FE07C8-0BED-484B-965C-706CBF54DB01}"/>
              </a:ext>
            </a:extLst>
          </p:cNvPr>
          <p:cNvSpPr>
            <a:spLocks noGrp="1"/>
          </p:cNvSpPr>
          <p:nvPr>
            <p:ph type="title"/>
          </p:nvPr>
        </p:nvSpPr>
        <p:spPr>
          <a:xfrm>
            <a:off x="360000" y="365125"/>
            <a:ext cx="9683849" cy="540000"/>
          </a:xfrm>
          <a:prstGeom prst="rect">
            <a:avLst/>
          </a:prstGeom>
        </p:spPr>
        <p:txBody>
          <a:bodyPr vert="horz" lIns="91440" tIns="45720" rIns="91440" bIns="45720" rtlCol="0" anchor="ctr">
            <a:noAutofit/>
          </a:bodyPr>
          <a:lstStyle/>
          <a:p>
            <a:r>
              <a:rPr lang="de-DE" dirty="0"/>
              <a:t>Titelmasterformat durch Klicken bearbeiten</a:t>
            </a:r>
          </a:p>
        </p:txBody>
      </p:sp>
    </p:spTree>
    <p:extLst>
      <p:ext uri="{BB962C8B-B14F-4D97-AF65-F5344CB8AC3E}">
        <p14:creationId xmlns:p14="http://schemas.microsoft.com/office/powerpoint/2010/main" val="314993088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23974" y="1709738"/>
            <a:ext cx="9563101" cy="2852737"/>
          </a:xfrm>
        </p:spPr>
        <p:txBody>
          <a:bodyPr anchor="b"/>
          <a:lstStyle>
            <a:lvl1pPr>
              <a:defRPr sz="3200"/>
            </a:lvl1pPr>
          </a:lstStyle>
          <a:p>
            <a:r>
              <a:rPr lang="de-DE" dirty="0"/>
              <a:t>Titelmasterformat durch Klicken bearbeiten</a:t>
            </a:r>
          </a:p>
        </p:txBody>
      </p:sp>
      <p:sp>
        <p:nvSpPr>
          <p:cNvPr id="3" name="Textplatzhalter 2"/>
          <p:cNvSpPr>
            <a:spLocks noGrp="1"/>
          </p:cNvSpPr>
          <p:nvPr>
            <p:ph type="body" idx="1"/>
          </p:nvPr>
        </p:nvSpPr>
        <p:spPr>
          <a:xfrm>
            <a:off x="1323974" y="4589463"/>
            <a:ext cx="95631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Textmasterformat bearbeiten</a:t>
            </a:r>
          </a:p>
        </p:txBody>
      </p:sp>
      <p:sp>
        <p:nvSpPr>
          <p:cNvPr id="4" name="Datumsplatzhalter 3"/>
          <p:cNvSpPr>
            <a:spLocks noGrp="1"/>
          </p:cNvSpPr>
          <p:nvPr>
            <p:ph type="dt" sz="half" idx="10"/>
          </p:nvPr>
        </p:nvSpPr>
        <p:spPr/>
        <p:txBody>
          <a:bodyPr/>
          <a:lstStyle>
            <a:lvl1pPr>
              <a:defRPr b="0">
                <a:solidFill>
                  <a:schemeClr val="tx1"/>
                </a:solidFill>
              </a:defRPr>
            </a:lvl1pPr>
          </a:lstStyle>
          <a:p>
            <a:r>
              <a:rPr lang="de-DE"/>
              <a:t>14.09.2022</a:t>
            </a:r>
            <a:endParaRPr lang="de-DE" dirty="0"/>
          </a:p>
        </p:txBody>
      </p:sp>
      <p:sp>
        <p:nvSpPr>
          <p:cNvPr id="5" name="Fußzeilenplatzhalter 4"/>
          <p:cNvSpPr>
            <a:spLocks noGrp="1"/>
          </p:cNvSpPr>
          <p:nvPr>
            <p:ph type="ftr" sz="quarter" idx="11"/>
          </p:nvPr>
        </p:nvSpPr>
        <p:spPr/>
        <p:txBody>
          <a:bodyPr/>
          <a:lstStyle>
            <a:lvl1pPr>
              <a:defRPr b="0">
                <a:solidFill>
                  <a:schemeClr val="tx1"/>
                </a:solidFill>
              </a:defRPr>
            </a:lvl1pPr>
          </a:lstStyle>
          <a:p>
            <a:r>
              <a:rPr lang="de-DE"/>
              <a:t>Europäisches Erasmus+ Projekt ADDTEX - (c) 2022 IVGT e.V. (Bericht: Stefan Schmidt)</a:t>
            </a:r>
            <a:endParaRPr lang="de-DE" dirty="0"/>
          </a:p>
        </p:txBody>
      </p:sp>
      <p:sp>
        <p:nvSpPr>
          <p:cNvPr id="7" name="Foliennummernplatzhalter 5">
            <a:extLst>
              <a:ext uri="{FF2B5EF4-FFF2-40B4-BE49-F238E27FC236}">
                <a16:creationId xmlns:a16="http://schemas.microsoft.com/office/drawing/2014/main" id="{0A225328-CC14-4932-81EE-7FB77EE578F7}"/>
              </a:ext>
            </a:extLst>
          </p:cNvPr>
          <p:cNvSpPr>
            <a:spLocks noGrp="1"/>
          </p:cNvSpPr>
          <p:nvPr>
            <p:ph type="sldNum" sz="quarter" idx="4"/>
          </p:nvPr>
        </p:nvSpPr>
        <p:spPr>
          <a:xfrm>
            <a:off x="11001375" y="6356350"/>
            <a:ext cx="876300" cy="365125"/>
          </a:xfrm>
          <a:prstGeom prst="rect">
            <a:avLst/>
          </a:prstGeom>
        </p:spPr>
        <p:txBody>
          <a:bodyPr vert="horz" lIns="91440" tIns="45720" rIns="91440" bIns="45720" rtlCol="0" anchor="ctr"/>
          <a:lstStyle>
            <a:lvl1pPr algn="r">
              <a:defRPr sz="1000" b="0">
                <a:solidFill>
                  <a:schemeClr val="tx1"/>
                </a:solidFill>
                <a:latin typeface="Arial" panose="020B0604020202020204" pitchFamily="34" charset="0"/>
                <a:cs typeface="Arial" panose="020B0604020202020204" pitchFamily="34" charset="0"/>
              </a:defRPr>
            </a:lvl1pPr>
          </a:lstStyle>
          <a:p>
            <a:r>
              <a:rPr lang="de-DE" dirty="0"/>
              <a:t>Seite </a:t>
            </a:r>
            <a:fld id="{975888D7-7A09-48A0-BDDA-E2FF656EB51F}" type="slidenum">
              <a:rPr lang="de-DE" smtClean="0"/>
              <a:pPr/>
              <a:t>‹Nr.›</a:t>
            </a:fld>
            <a:endParaRPr lang="de-DE" dirty="0"/>
          </a:p>
        </p:txBody>
      </p:sp>
    </p:spTree>
    <p:extLst>
      <p:ext uri="{BB962C8B-B14F-4D97-AF65-F5344CB8AC3E}">
        <p14:creationId xmlns:p14="http://schemas.microsoft.com/office/powerpoint/2010/main" val="40400334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60000" y="1188000"/>
            <a:ext cx="5580000" cy="50400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297675" y="1188000"/>
            <a:ext cx="5580000" cy="5040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a:t>14.09.2022</a:t>
            </a:r>
          </a:p>
        </p:txBody>
      </p:sp>
      <p:sp>
        <p:nvSpPr>
          <p:cNvPr id="6" name="Fußzeilenplatzhalter 5"/>
          <p:cNvSpPr>
            <a:spLocks noGrp="1"/>
          </p:cNvSpPr>
          <p:nvPr>
            <p:ph type="ftr" sz="quarter" idx="11"/>
          </p:nvPr>
        </p:nvSpPr>
        <p:spPr/>
        <p:txBody>
          <a:bodyPr/>
          <a:lstStyle/>
          <a:p>
            <a:r>
              <a:rPr lang="de-DE"/>
              <a:t>Europäisches Erasmus+ Projekt ADDTEX - (c) 2022 IVGT e.V. (Bericht: Stefan Schmidt)</a:t>
            </a:r>
          </a:p>
        </p:txBody>
      </p:sp>
      <p:sp>
        <p:nvSpPr>
          <p:cNvPr id="8" name="Foliennummernplatzhalter 5">
            <a:extLst>
              <a:ext uri="{FF2B5EF4-FFF2-40B4-BE49-F238E27FC236}">
                <a16:creationId xmlns:a16="http://schemas.microsoft.com/office/drawing/2014/main" id="{1E85FCD1-289F-444F-ABF4-A708DDA19A52}"/>
              </a:ext>
            </a:extLst>
          </p:cNvPr>
          <p:cNvSpPr>
            <a:spLocks noGrp="1"/>
          </p:cNvSpPr>
          <p:nvPr>
            <p:ph type="sldNum" sz="quarter" idx="4"/>
          </p:nvPr>
        </p:nvSpPr>
        <p:spPr>
          <a:xfrm>
            <a:off x="11001375" y="6356350"/>
            <a:ext cx="876300" cy="365125"/>
          </a:xfrm>
          <a:prstGeom prst="rect">
            <a:avLst/>
          </a:prstGeom>
        </p:spPr>
        <p:txBody>
          <a:bodyPr vert="horz" lIns="91440" tIns="45720" rIns="91440" bIns="45720" rtlCol="0" anchor="ctr"/>
          <a:lstStyle>
            <a:lvl1pPr algn="r">
              <a:defRPr sz="1000" b="0">
                <a:solidFill>
                  <a:schemeClr val="tx1"/>
                </a:solidFill>
                <a:latin typeface="Arial" panose="020B0604020202020204" pitchFamily="34" charset="0"/>
                <a:cs typeface="Arial" panose="020B0604020202020204" pitchFamily="34" charset="0"/>
              </a:defRPr>
            </a:lvl1pPr>
          </a:lstStyle>
          <a:p>
            <a:r>
              <a:rPr lang="de-DE" dirty="0"/>
              <a:t>Seite </a:t>
            </a:r>
            <a:fld id="{975888D7-7A09-48A0-BDDA-E2FF656EB51F}" type="slidenum">
              <a:rPr lang="de-DE" smtClean="0"/>
              <a:pPr/>
              <a:t>‹Nr.›</a:t>
            </a:fld>
            <a:endParaRPr lang="de-DE" dirty="0"/>
          </a:p>
        </p:txBody>
      </p:sp>
      <p:sp>
        <p:nvSpPr>
          <p:cNvPr id="9" name="Titelplatzhalter 1">
            <a:extLst>
              <a:ext uri="{FF2B5EF4-FFF2-40B4-BE49-F238E27FC236}">
                <a16:creationId xmlns:a16="http://schemas.microsoft.com/office/drawing/2014/main" id="{C7926D86-9579-4A0D-A4D7-21E124D4469A}"/>
              </a:ext>
            </a:extLst>
          </p:cNvPr>
          <p:cNvSpPr>
            <a:spLocks noGrp="1"/>
          </p:cNvSpPr>
          <p:nvPr>
            <p:ph type="title"/>
          </p:nvPr>
        </p:nvSpPr>
        <p:spPr>
          <a:xfrm>
            <a:off x="360000" y="365125"/>
            <a:ext cx="9683849" cy="540000"/>
          </a:xfrm>
          <a:prstGeom prst="rect">
            <a:avLst/>
          </a:prstGeom>
        </p:spPr>
        <p:txBody>
          <a:bodyPr vert="horz" lIns="91440" tIns="45720" rIns="91440" bIns="45720" rtlCol="0" anchor="ctr">
            <a:noAutofit/>
          </a:bodyPr>
          <a:lstStyle/>
          <a:p>
            <a:r>
              <a:rPr lang="de-DE" dirty="0"/>
              <a:t>Titelmasterformat durch Klicken bearbeiten</a:t>
            </a:r>
          </a:p>
        </p:txBody>
      </p:sp>
    </p:spTree>
    <p:extLst>
      <p:ext uri="{BB962C8B-B14F-4D97-AF65-F5344CB8AC3E}">
        <p14:creationId xmlns:p14="http://schemas.microsoft.com/office/powerpoint/2010/main" val="934237313"/>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Datumsplatzhalter 2"/>
          <p:cNvSpPr>
            <a:spLocks noGrp="1"/>
          </p:cNvSpPr>
          <p:nvPr>
            <p:ph type="dt" sz="half" idx="10"/>
          </p:nvPr>
        </p:nvSpPr>
        <p:spPr/>
        <p:txBody>
          <a:bodyPr/>
          <a:lstStyle/>
          <a:p>
            <a:r>
              <a:rPr lang="de-DE"/>
              <a:t>14.09.2022</a:t>
            </a:r>
          </a:p>
        </p:txBody>
      </p:sp>
      <p:sp>
        <p:nvSpPr>
          <p:cNvPr id="4" name="Fußzeilenplatzhalter 3"/>
          <p:cNvSpPr>
            <a:spLocks noGrp="1"/>
          </p:cNvSpPr>
          <p:nvPr>
            <p:ph type="ftr" sz="quarter" idx="11"/>
          </p:nvPr>
        </p:nvSpPr>
        <p:spPr/>
        <p:txBody>
          <a:bodyPr/>
          <a:lstStyle/>
          <a:p>
            <a:r>
              <a:rPr lang="de-DE"/>
              <a:t>Europäisches Erasmus+ Projekt ADDTEX - (c) 2022 IVGT e.V. (Bericht: Stefan Schmidt)</a:t>
            </a:r>
          </a:p>
        </p:txBody>
      </p:sp>
      <p:sp>
        <p:nvSpPr>
          <p:cNvPr id="7" name="Foliennummernplatzhalter 5">
            <a:extLst>
              <a:ext uri="{FF2B5EF4-FFF2-40B4-BE49-F238E27FC236}">
                <a16:creationId xmlns:a16="http://schemas.microsoft.com/office/drawing/2014/main" id="{827DB307-28A2-4E83-88DD-CC9E635F777E}"/>
              </a:ext>
            </a:extLst>
          </p:cNvPr>
          <p:cNvSpPr>
            <a:spLocks noGrp="1"/>
          </p:cNvSpPr>
          <p:nvPr>
            <p:ph type="sldNum" sz="quarter" idx="4"/>
          </p:nvPr>
        </p:nvSpPr>
        <p:spPr>
          <a:xfrm>
            <a:off x="11001375" y="6356350"/>
            <a:ext cx="876300" cy="365125"/>
          </a:xfrm>
          <a:prstGeom prst="rect">
            <a:avLst/>
          </a:prstGeom>
        </p:spPr>
        <p:txBody>
          <a:bodyPr vert="horz" lIns="91440" tIns="45720" rIns="91440" bIns="45720" rtlCol="0" anchor="ctr"/>
          <a:lstStyle>
            <a:lvl1pPr algn="r">
              <a:defRPr sz="1000" b="0">
                <a:solidFill>
                  <a:schemeClr val="tx1"/>
                </a:solidFill>
                <a:latin typeface="Arial" panose="020B0604020202020204" pitchFamily="34" charset="0"/>
                <a:cs typeface="Arial" panose="020B0604020202020204" pitchFamily="34" charset="0"/>
              </a:defRPr>
            </a:lvl1pPr>
          </a:lstStyle>
          <a:p>
            <a:r>
              <a:rPr lang="de-DE" dirty="0"/>
              <a:t>Seite </a:t>
            </a:r>
            <a:fld id="{975888D7-7A09-48A0-BDDA-E2FF656EB51F}" type="slidenum">
              <a:rPr lang="de-DE" smtClean="0"/>
              <a:pPr/>
              <a:t>‹Nr.›</a:t>
            </a:fld>
            <a:endParaRPr lang="de-DE" dirty="0"/>
          </a:p>
        </p:txBody>
      </p:sp>
    </p:spTree>
    <p:extLst>
      <p:ext uri="{BB962C8B-B14F-4D97-AF65-F5344CB8AC3E}">
        <p14:creationId xmlns:p14="http://schemas.microsoft.com/office/powerpoint/2010/main" val="250059784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Datumsplatzhalter 6">
            <a:extLst>
              <a:ext uri="{FF2B5EF4-FFF2-40B4-BE49-F238E27FC236}">
                <a16:creationId xmlns:a16="http://schemas.microsoft.com/office/drawing/2014/main" id="{55EF903C-95EF-49F6-97C3-80E79C18C02F}"/>
              </a:ext>
            </a:extLst>
          </p:cNvPr>
          <p:cNvSpPr>
            <a:spLocks noGrp="1"/>
          </p:cNvSpPr>
          <p:nvPr>
            <p:ph type="dt" sz="half" idx="10"/>
          </p:nvPr>
        </p:nvSpPr>
        <p:spPr/>
        <p:txBody>
          <a:bodyPr/>
          <a:lstStyle/>
          <a:p>
            <a:r>
              <a:rPr lang="de-DE"/>
              <a:t>14.09.2022</a:t>
            </a:r>
            <a:endParaRPr lang="de-DE" dirty="0"/>
          </a:p>
        </p:txBody>
      </p:sp>
      <p:sp>
        <p:nvSpPr>
          <p:cNvPr id="8" name="Fußzeilenplatzhalter 7">
            <a:extLst>
              <a:ext uri="{FF2B5EF4-FFF2-40B4-BE49-F238E27FC236}">
                <a16:creationId xmlns:a16="http://schemas.microsoft.com/office/drawing/2014/main" id="{476330B0-0FBA-465A-94B7-2BF15A62ECB6}"/>
              </a:ext>
            </a:extLst>
          </p:cNvPr>
          <p:cNvSpPr>
            <a:spLocks noGrp="1"/>
          </p:cNvSpPr>
          <p:nvPr>
            <p:ph type="ftr" sz="quarter" idx="11"/>
          </p:nvPr>
        </p:nvSpPr>
        <p:spPr/>
        <p:txBody>
          <a:bodyPr/>
          <a:lstStyle/>
          <a:p>
            <a:r>
              <a:rPr lang="de-DE"/>
              <a:t>Europäisches Erasmus+ Projekt ADDTEX - (c) 2022 IVGT e.V. (Bericht: Stefan Schmidt)</a:t>
            </a:r>
            <a:endParaRPr lang="de-DE" dirty="0"/>
          </a:p>
        </p:txBody>
      </p:sp>
      <p:sp>
        <p:nvSpPr>
          <p:cNvPr id="9" name="Foliennummernplatzhalter 8">
            <a:extLst>
              <a:ext uri="{FF2B5EF4-FFF2-40B4-BE49-F238E27FC236}">
                <a16:creationId xmlns:a16="http://schemas.microsoft.com/office/drawing/2014/main" id="{C5DDF3F2-0709-45AE-8157-146C0C783843}"/>
              </a:ext>
            </a:extLst>
          </p:cNvPr>
          <p:cNvSpPr>
            <a:spLocks noGrp="1"/>
          </p:cNvSpPr>
          <p:nvPr>
            <p:ph type="sldNum" sz="quarter" idx="12"/>
          </p:nvPr>
        </p:nvSpPr>
        <p:spPr/>
        <p:txBody>
          <a:bodyPr/>
          <a:lstStyle>
            <a:lvl1pPr>
              <a:defRPr>
                <a:solidFill>
                  <a:schemeClr val="tx1"/>
                </a:solidFill>
              </a:defRPr>
            </a:lvl1pPr>
          </a:lstStyle>
          <a:p>
            <a:r>
              <a:rPr lang="de-DE" dirty="0"/>
              <a:t>Seite </a:t>
            </a:r>
            <a:fld id="{4F351C37-8A2C-466B-89D2-7416E07BE8BD}" type="slidenum">
              <a:rPr lang="de-DE" smtClean="0"/>
              <a:pPr/>
              <a:t>‹Nr.›</a:t>
            </a:fld>
            <a:endParaRPr lang="de-DE" dirty="0"/>
          </a:p>
        </p:txBody>
      </p:sp>
    </p:spTree>
    <p:extLst>
      <p:ext uri="{BB962C8B-B14F-4D97-AF65-F5344CB8AC3E}">
        <p14:creationId xmlns:p14="http://schemas.microsoft.com/office/powerpoint/2010/main" val="217256232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60000" y="365125"/>
            <a:ext cx="9683849" cy="540000"/>
          </a:xfrm>
          <a:prstGeom prst="rect">
            <a:avLst/>
          </a:prstGeom>
        </p:spPr>
        <p:txBody>
          <a:bodyPr vert="horz" lIns="91440" tIns="45720" rIns="91440" bIns="45720" rtlCol="0" anchor="ctr">
            <a:noAutofit/>
          </a:bodyPr>
          <a:lstStyle/>
          <a:p>
            <a:r>
              <a:rPr lang="de-DE" dirty="0"/>
              <a:t>Titelmasterformat durch Klicken bearbeiten</a:t>
            </a:r>
          </a:p>
        </p:txBody>
      </p:sp>
      <p:sp>
        <p:nvSpPr>
          <p:cNvPr id="3" name="Textplatzhalter 2"/>
          <p:cNvSpPr>
            <a:spLocks noGrp="1"/>
          </p:cNvSpPr>
          <p:nvPr>
            <p:ph type="body" idx="1"/>
          </p:nvPr>
        </p:nvSpPr>
        <p:spPr>
          <a:xfrm>
            <a:off x="360000" y="1188000"/>
            <a:ext cx="11520000" cy="5040000"/>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323849" y="6356350"/>
            <a:ext cx="981075" cy="365125"/>
          </a:xfrm>
          <a:prstGeom prst="rect">
            <a:avLst/>
          </a:prstGeom>
        </p:spPr>
        <p:txBody>
          <a:bodyPr vert="horz" lIns="91440" tIns="45720" rIns="91440" bIns="45720" rtlCol="0" anchor="ctr"/>
          <a:lstStyle>
            <a:lvl1pPr algn="l">
              <a:defRPr sz="1000" b="0">
                <a:solidFill>
                  <a:schemeClr val="tx1"/>
                </a:solidFill>
                <a:latin typeface="Arial" panose="020B0604020202020204" pitchFamily="34" charset="0"/>
                <a:cs typeface="Arial" panose="020B0604020202020204" pitchFamily="34" charset="0"/>
              </a:defRPr>
            </a:lvl1pPr>
          </a:lstStyle>
          <a:p>
            <a:r>
              <a:rPr lang="de-DE"/>
              <a:t>14.09.2022</a:t>
            </a:r>
            <a:endParaRPr lang="de-DE" dirty="0"/>
          </a:p>
        </p:txBody>
      </p:sp>
      <p:sp>
        <p:nvSpPr>
          <p:cNvPr id="5" name="Fußzeilenplatzhalter 4"/>
          <p:cNvSpPr>
            <a:spLocks noGrp="1"/>
          </p:cNvSpPr>
          <p:nvPr>
            <p:ph type="ftr" sz="quarter" idx="3"/>
          </p:nvPr>
        </p:nvSpPr>
        <p:spPr>
          <a:xfrm>
            <a:off x="1389185" y="6356350"/>
            <a:ext cx="9497890" cy="365125"/>
          </a:xfrm>
          <a:prstGeom prst="rect">
            <a:avLst/>
          </a:prstGeom>
        </p:spPr>
        <p:txBody>
          <a:bodyPr vert="horz" lIns="91440" tIns="45720" rIns="91440" bIns="45720" rtlCol="0" anchor="ctr"/>
          <a:lstStyle>
            <a:lvl1pPr algn="l">
              <a:defRPr sz="1000" b="0">
                <a:solidFill>
                  <a:schemeClr val="tx1"/>
                </a:solidFill>
                <a:latin typeface="Arial" panose="020B0604020202020204" pitchFamily="34" charset="0"/>
                <a:cs typeface="Arial" panose="020B0604020202020204" pitchFamily="34" charset="0"/>
              </a:defRPr>
            </a:lvl1pPr>
          </a:lstStyle>
          <a:p>
            <a:r>
              <a:rPr lang="de-DE"/>
              <a:t>Europäisches Erasmus+ Projekt ADDTEX - (c) 2022 IVGT e.V. (Bericht: Stefan Schmidt)</a:t>
            </a:r>
            <a:endParaRPr lang="de-DE" dirty="0"/>
          </a:p>
        </p:txBody>
      </p:sp>
      <p:pic>
        <p:nvPicPr>
          <p:cNvPr id="9" name="Grafik 8">
            <a:extLst>
              <a:ext uri="{FF2B5EF4-FFF2-40B4-BE49-F238E27FC236}">
                <a16:creationId xmlns:a16="http://schemas.microsoft.com/office/drawing/2014/main" id="{D905910C-FD7E-4539-ADC7-722E3F266BA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58870" y="365125"/>
            <a:ext cx="1518804" cy="584740"/>
          </a:xfrm>
          <a:prstGeom prst="rect">
            <a:avLst/>
          </a:prstGeom>
        </p:spPr>
      </p:pic>
      <p:sp>
        <p:nvSpPr>
          <p:cNvPr id="7" name="Foliennummernplatzhalter 6">
            <a:extLst>
              <a:ext uri="{FF2B5EF4-FFF2-40B4-BE49-F238E27FC236}">
                <a16:creationId xmlns:a16="http://schemas.microsoft.com/office/drawing/2014/main" id="{79A460B8-5AB7-4EDE-8E0E-6BD97697FA92}"/>
              </a:ext>
            </a:extLst>
          </p:cNvPr>
          <p:cNvSpPr>
            <a:spLocks noGrp="1"/>
          </p:cNvSpPr>
          <p:nvPr>
            <p:ph type="sldNum" sz="quarter" idx="4"/>
          </p:nvPr>
        </p:nvSpPr>
        <p:spPr>
          <a:xfrm>
            <a:off x="10977674" y="6356350"/>
            <a:ext cx="900000" cy="365125"/>
          </a:xfrm>
          <a:prstGeom prst="rect">
            <a:avLst/>
          </a:prstGeom>
        </p:spPr>
        <p:txBody>
          <a:bodyPr vert="horz" lIns="91440" tIns="45720" rIns="91440" bIns="45720" rtlCol="0" anchor="ctr"/>
          <a:lstStyle>
            <a:lvl1pPr algn="r">
              <a:defRPr sz="1000" b="0">
                <a:solidFill>
                  <a:schemeClr val="tx1"/>
                </a:solidFill>
                <a:latin typeface="Arial" panose="020B0604020202020204" pitchFamily="34" charset="0"/>
                <a:cs typeface="Arial" panose="020B0604020202020204" pitchFamily="34" charset="0"/>
              </a:defRPr>
            </a:lvl1pPr>
          </a:lstStyle>
          <a:p>
            <a:r>
              <a:rPr lang="de-DE" dirty="0"/>
              <a:t>Seite </a:t>
            </a:r>
            <a:fld id="{4F351C37-8A2C-466B-89D2-7416E07BE8BD}" type="slidenum">
              <a:rPr lang="de-DE" smtClean="0"/>
              <a:pPr/>
              <a:t>‹Nr.›</a:t>
            </a:fld>
            <a:endParaRPr lang="de-DE" dirty="0"/>
          </a:p>
        </p:txBody>
      </p:sp>
      <p:cxnSp>
        <p:nvCxnSpPr>
          <p:cNvPr id="12" name="Gerader Verbinder 11">
            <a:extLst>
              <a:ext uri="{FF2B5EF4-FFF2-40B4-BE49-F238E27FC236}">
                <a16:creationId xmlns:a16="http://schemas.microsoft.com/office/drawing/2014/main" id="{EE4A8411-65AB-43CC-9D82-4D79B7832A43}"/>
              </a:ext>
            </a:extLst>
          </p:cNvPr>
          <p:cNvCxnSpPr/>
          <p:nvPr userDrawn="1"/>
        </p:nvCxnSpPr>
        <p:spPr>
          <a:xfrm>
            <a:off x="323849" y="6356350"/>
            <a:ext cx="11553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51442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4" r:id="rId4"/>
    <p:sldLayoutId id="2147483655" r:id="rId5"/>
  </p:sldLayoutIdLst>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hf hdr="0"/>
  <p:txStyles>
    <p:titleStyle>
      <a:lvl1pPr algn="l" defTabSz="914400" rtl="0" eaLnBrk="1" latinLnBrk="0" hangingPunct="1">
        <a:lnSpc>
          <a:spcPct val="90000"/>
        </a:lnSpc>
        <a:spcBef>
          <a:spcPct val="0"/>
        </a:spcBef>
        <a:buNone/>
        <a:defRPr sz="2400" b="1"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50000"/>
              <a:lumOff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ZZdO32wMIug" TargetMode="External"/><Relationship Id="rId7" Type="http://schemas.openxmlformats.org/officeDocument/2006/relationships/hyperlink" Target="https://ivgt.info/bla" TargetMode="External"/><Relationship Id="rId2" Type="http://schemas.openxmlformats.org/officeDocument/2006/relationships/hyperlink" Target="https://em2m.eu/content/start.html" TargetMode="External"/><Relationship Id="rId1" Type="http://schemas.openxmlformats.org/officeDocument/2006/relationships/slideLayout" Target="../slideLayouts/slideLayout1.xml"/><Relationship Id="rId6" Type="http://schemas.openxmlformats.org/officeDocument/2006/relationships/hyperlink" Target="https://vibinet.de/" TargetMode="External"/><Relationship Id="rId5" Type="http://schemas.openxmlformats.org/officeDocument/2006/relationships/hyperlink" Target="https://www.youtube.com/watch?v=gDV_eWXoBjs&amp;list=PL8pru_LnKwauF0_ni3Ddu3QeZCZOp5LXG&amp;index=5" TargetMode="External"/><Relationship Id="rId4" Type="http://schemas.openxmlformats.org/officeDocument/2006/relationships/hyperlink" Target="https://www.youtube.com/watch?v=UeFgMUZsV7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erasmusplus.de/"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hyperlink" Target="https://www.upc.edu/en?set_language=en" TargetMode="External"/><Relationship Id="rId13" Type="http://schemas.openxmlformats.org/officeDocument/2006/relationships/hyperlink" Target="https://www.crethidev.gr/" TargetMode="External"/><Relationship Id="rId3" Type="http://schemas.openxmlformats.org/officeDocument/2006/relationships/hyperlink" Target="https://www.textils.cat/en/home/" TargetMode="External"/><Relationship Id="rId7" Type="http://schemas.openxmlformats.org/officeDocument/2006/relationships/hyperlink" Target="https://www.titera.tech/de/" TargetMode="External"/><Relationship Id="rId12" Type="http://schemas.openxmlformats.org/officeDocument/2006/relationships/hyperlink" Target="https://www.pin.unifi.it/en/" TargetMode="External"/><Relationship Id="rId2" Type="http://schemas.openxmlformats.org/officeDocument/2006/relationships/image" Target="../media/image5.emf"/><Relationship Id="rId16"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hyperlink" Target="https://ivgt.de/" TargetMode="External"/><Relationship Id="rId11" Type="http://schemas.openxmlformats.org/officeDocument/2006/relationships/hyperlink" Target="https://lit.ie/" TargetMode="External"/><Relationship Id="rId5" Type="http://schemas.openxmlformats.org/officeDocument/2006/relationships/hyperlink" Target="https://www.citeve.pt/" TargetMode="External"/><Relationship Id="rId15" Type="http://schemas.openxmlformats.org/officeDocument/2006/relationships/hyperlink" Target="https://incdtp-ro.translate.goog/?_x_tr_sch=http&amp;_x_tr_sl=auto&amp;_x_tr_tl=de&amp;_x_tr_hl=de&amp;_x_tr_pto=wapp" TargetMode="External"/><Relationship Id="rId10" Type="http://schemas.openxmlformats.org/officeDocument/2006/relationships/hyperlink" Target="https://www.ait.ie/" TargetMode="External"/><Relationship Id="rId4" Type="http://schemas.openxmlformats.org/officeDocument/2006/relationships/hyperlink" Target="https://clutex.cz/" TargetMode="External"/><Relationship Id="rId9" Type="http://schemas.openxmlformats.org/officeDocument/2006/relationships/hyperlink" Target="https://www.hb.se/en/" TargetMode="External"/><Relationship Id="rId14" Type="http://schemas.openxmlformats.org/officeDocument/2006/relationships/hyperlink" Target="https://www.ciape.it/ciape/en/italian-permanent-learning-centr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23974" y="1709738"/>
            <a:ext cx="10553700" cy="2852737"/>
          </a:xfrm>
        </p:spPr>
        <p:txBody>
          <a:bodyPr/>
          <a:lstStyle/>
          <a:p>
            <a:r>
              <a:rPr lang="en-GB" dirty="0"/>
              <a:t>ADDTEX</a:t>
            </a:r>
            <a:br>
              <a:rPr lang="en-GB" dirty="0"/>
            </a:br>
            <a:r>
              <a:rPr lang="en-GB" dirty="0"/>
              <a:t>ERASMUS+ </a:t>
            </a:r>
            <a:r>
              <a:rPr lang="en-GB" dirty="0" err="1"/>
              <a:t>Projekt</a:t>
            </a:r>
            <a:br>
              <a:rPr lang="en-GB" dirty="0"/>
            </a:br>
            <a:br>
              <a:rPr lang="en-GB" dirty="0"/>
            </a:br>
            <a:r>
              <a:rPr lang="de-DE" b="0" dirty="0"/>
              <a:t>1. Juli 2022 bis 30. Juni 2025</a:t>
            </a:r>
            <a:endParaRPr lang="de-DE" sz="2200" dirty="0"/>
          </a:p>
        </p:txBody>
      </p:sp>
      <p:sp>
        <p:nvSpPr>
          <p:cNvPr id="3" name="Untertitel 2"/>
          <p:cNvSpPr>
            <a:spLocks noGrp="1"/>
          </p:cNvSpPr>
          <p:nvPr>
            <p:ph type="body" idx="1"/>
          </p:nvPr>
        </p:nvSpPr>
        <p:spPr>
          <a:xfrm>
            <a:off x="1323973" y="4589463"/>
            <a:ext cx="9689455" cy="1500187"/>
          </a:xfrm>
        </p:spPr>
        <p:txBody>
          <a:bodyPr>
            <a:normAutofit/>
          </a:bodyPr>
          <a:lstStyle/>
          <a:p>
            <a:r>
              <a:rPr lang="en-US" dirty="0"/>
              <a:t>Advancing industrial digital and green innovations in the advanced textile industry through innovation in learning and training</a:t>
            </a:r>
            <a:endParaRPr lang="de-DE" dirty="0"/>
          </a:p>
        </p:txBody>
      </p:sp>
      <p:sp>
        <p:nvSpPr>
          <p:cNvPr id="4" name="Datumsplatzhalter 3"/>
          <p:cNvSpPr>
            <a:spLocks noGrp="1"/>
          </p:cNvSpPr>
          <p:nvPr>
            <p:ph type="dt" sz="half" idx="10"/>
          </p:nvPr>
        </p:nvSpPr>
        <p:spPr/>
        <p:txBody>
          <a:bodyPr/>
          <a:lstStyle/>
          <a:p>
            <a:r>
              <a:rPr lang="de-DE"/>
              <a:t>14.09.2022</a:t>
            </a:r>
            <a:endParaRPr lang="de-DE" dirty="0"/>
          </a:p>
        </p:txBody>
      </p:sp>
      <p:sp>
        <p:nvSpPr>
          <p:cNvPr id="5" name="Fußzeilenplatzhalter 4"/>
          <p:cNvSpPr>
            <a:spLocks noGrp="1"/>
          </p:cNvSpPr>
          <p:nvPr>
            <p:ph type="ftr" sz="quarter" idx="11"/>
          </p:nvPr>
        </p:nvSpPr>
        <p:spPr/>
        <p:txBody>
          <a:bodyPr/>
          <a:lstStyle/>
          <a:p>
            <a:r>
              <a:rPr lang="de-DE"/>
              <a:t>Europäisches Erasmus+ Projekt ADDTEX - (c) 2022 IVGT e.V. (Bericht: Stefan Schmidt)</a:t>
            </a:r>
            <a:endParaRPr lang="de-DE" dirty="0"/>
          </a:p>
        </p:txBody>
      </p:sp>
      <p:sp>
        <p:nvSpPr>
          <p:cNvPr id="22" name="Foliennummernplatzhalter 21">
            <a:extLst>
              <a:ext uri="{FF2B5EF4-FFF2-40B4-BE49-F238E27FC236}">
                <a16:creationId xmlns:a16="http://schemas.microsoft.com/office/drawing/2014/main" id="{B7C03CAC-8218-47ED-A572-99E9945D8D1E}"/>
              </a:ext>
            </a:extLst>
          </p:cNvPr>
          <p:cNvSpPr>
            <a:spLocks noGrp="1"/>
          </p:cNvSpPr>
          <p:nvPr>
            <p:ph type="sldNum" sz="quarter" idx="4"/>
          </p:nvPr>
        </p:nvSpPr>
        <p:spPr/>
        <p:txBody>
          <a:bodyPr/>
          <a:lstStyle/>
          <a:p>
            <a:r>
              <a:rPr lang="de-DE"/>
              <a:t>Seite </a:t>
            </a:r>
            <a:fld id="{975888D7-7A09-48A0-BDDA-E2FF656EB51F}" type="slidenum">
              <a:rPr lang="de-DE" smtClean="0"/>
              <a:pPr/>
              <a:t>1</a:t>
            </a:fld>
            <a:endParaRPr lang="de-DE" dirty="0"/>
          </a:p>
        </p:txBody>
      </p:sp>
      <p:pic>
        <p:nvPicPr>
          <p:cNvPr id="7" name="Grafik 6">
            <a:extLst>
              <a:ext uri="{FF2B5EF4-FFF2-40B4-BE49-F238E27FC236}">
                <a16:creationId xmlns:a16="http://schemas.microsoft.com/office/drawing/2014/main" id="{95F2C03A-2A37-4595-9DAE-07FF1E6E95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49" y="257419"/>
            <a:ext cx="9689455" cy="807901"/>
          </a:xfrm>
          <a:prstGeom prst="rect">
            <a:avLst/>
          </a:prstGeom>
        </p:spPr>
      </p:pic>
    </p:spTree>
    <p:extLst>
      <p:ext uri="{BB962C8B-B14F-4D97-AF65-F5344CB8AC3E}">
        <p14:creationId xmlns:p14="http://schemas.microsoft.com/office/powerpoint/2010/main" val="245445669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C21280BE-A41A-4AD4-B4C0-1F955069C0A5}"/>
              </a:ext>
            </a:extLst>
          </p:cNvPr>
          <p:cNvSpPr>
            <a:spLocks noGrp="1"/>
          </p:cNvSpPr>
          <p:nvPr>
            <p:ph type="dt" sz="half" idx="10"/>
          </p:nvPr>
        </p:nvSpPr>
        <p:spPr/>
        <p:txBody>
          <a:bodyPr/>
          <a:lstStyle/>
          <a:p>
            <a:r>
              <a:rPr lang="de-DE"/>
              <a:t>14.09.2022</a:t>
            </a:r>
          </a:p>
        </p:txBody>
      </p:sp>
      <p:sp>
        <p:nvSpPr>
          <p:cNvPr id="5" name="Fußzeilenplatzhalter 4">
            <a:extLst>
              <a:ext uri="{FF2B5EF4-FFF2-40B4-BE49-F238E27FC236}">
                <a16:creationId xmlns:a16="http://schemas.microsoft.com/office/drawing/2014/main" id="{0B8054DF-AC79-4141-A0DC-420C6CD81059}"/>
              </a:ext>
            </a:extLst>
          </p:cNvPr>
          <p:cNvSpPr>
            <a:spLocks noGrp="1"/>
          </p:cNvSpPr>
          <p:nvPr>
            <p:ph type="ftr" sz="quarter" idx="11"/>
          </p:nvPr>
        </p:nvSpPr>
        <p:spPr/>
        <p:txBody>
          <a:bodyPr/>
          <a:lstStyle/>
          <a:p>
            <a:r>
              <a:rPr lang="de-DE"/>
              <a:t>Europäisches Erasmus+ Projekt ADDTEX - (c) 2022 IVGT e.V. (Bericht: Stefan Schmidt)</a:t>
            </a:r>
            <a:endParaRPr lang="de-DE" dirty="0"/>
          </a:p>
        </p:txBody>
      </p:sp>
      <p:sp>
        <p:nvSpPr>
          <p:cNvPr id="18" name="Foliennummernplatzhalter 17">
            <a:extLst>
              <a:ext uri="{FF2B5EF4-FFF2-40B4-BE49-F238E27FC236}">
                <a16:creationId xmlns:a16="http://schemas.microsoft.com/office/drawing/2014/main" id="{C8ADD4E0-927A-4F23-A7E4-3A42E8858936}"/>
              </a:ext>
            </a:extLst>
          </p:cNvPr>
          <p:cNvSpPr>
            <a:spLocks noGrp="1"/>
          </p:cNvSpPr>
          <p:nvPr>
            <p:ph type="sldNum" sz="quarter" idx="12"/>
          </p:nvPr>
        </p:nvSpPr>
        <p:spPr/>
        <p:txBody>
          <a:bodyPr/>
          <a:lstStyle/>
          <a:p>
            <a:r>
              <a:rPr lang="de-DE"/>
              <a:t>Seite </a:t>
            </a:r>
            <a:fld id="{4F351C37-8A2C-466B-89D2-7416E07BE8BD}" type="slidenum">
              <a:rPr lang="de-DE" smtClean="0"/>
              <a:pPr/>
              <a:t>10</a:t>
            </a:fld>
            <a:endParaRPr lang="de-DE" dirty="0"/>
          </a:p>
        </p:txBody>
      </p:sp>
      <p:pic>
        <p:nvPicPr>
          <p:cNvPr id="10" name="Grafik 9">
            <a:extLst>
              <a:ext uri="{FF2B5EF4-FFF2-40B4-BE49-F238E27FC236}">
                <a16:creationId xmlns:a16="http://schemas.microsoft.com/office/drawing/2014/main" id="{80157B58-D02B-474B-9508-E2AF2F208F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1931" y="340131"/>
            <a:ext cx="6016219" cy="5945259"/>
          </a:xfrm>
          <a:prstGeom prst="rect">
            <a:avLst/>
          </a:prstGeom>
        </p:spPr>
      </p:pic>
      <p:sp>
        <p:nvSpPr>
          <p:cNvPr id="8" name="Titel 1">
            <a:extLst>
              <a:ext uri="{FF2B5EF4-FFF2-40B4-BE49-F238E27FC236}">
                <a16:creationId xmlns:a16="http://schemas.microsoft.com/office/drawing/2014/main" id="{5D057BBA-40FC-4266-94BD-31855EBF959A}"/>
              </a:ext>
            </a:extLst>
          </p:cNvPr>
          <p:cNvSpPr txBox="1">
            <a:spLocks/>
          </p:cNvSpPr>
          <p:nvPr/>
        </p:nvSpPr>
        <p:spPr>
          <a:xfrm>
            <a:off x="387182" y="2195312"/>
            <a:ext cx="5400000" cy="756000"/>
          </a:xfrm>
          <a:prstGeom prst="rect">
            <a:avLst/>
          </a:prstGeom>
        </p:spPr>
        <p:txBody>
          <a:bodyPr/>
          <a:lstStyle>
            <a:lvl1pPr algn="l" defTabSz="914400" rtl="0" eaLnBrk="1" latinLnBrk="0" hangingPunct="1">
              <a:lnSpc>
                <a:spcPct val="90000"/>
              </a:lnSpc>
              <a:spcBef>
                <a:spcPct val="0"/>
              </a:spcBef>
              <a:buNone/>
              <a:defRPr sz="2800" b="1" kern="1200">
                <a:solidFill>
                  <a:srgbClr val="002060"/>
                </a:solidFill>
                <a:latin typeface="Arial" panose="020B0604020202020204" pitchFamily="34" charset="0"/>
                <a:ea typeface="+mj-ea"/>
                <a:cs typeface="Arial" panose="020B0604020202020204" pitchFamily="34" charset="0"/>
              </a:defRPr>
            </a:lvl1pPr>
          </a:lstStyle>
          <a:p>
            <a:pPr>
              <a:defRPr/>
            </a:pPr>
            <a:r>
              <a:rPr lang="de-DE" sz="2200" b="0" i="1" dirty="0">
                <a:latin typeface="Arial" charset="0"/>
                <a:cs typeface="Arial" charset="0"/>
              </a:rPr>
              <a:t>Industrieverband</a:t>
            </a:r>
            <a:br>
              <a:rPr lang="de-DE" sz="3400" b="0" i="1" dirty="0">
                <a:solidFill>
                  <a:srgbClr val="0070C0"/>
                </a:solidFill>
                <a:latin typeface="Arial" charset="0"/>
                <a:cs typeface="Arial" charset="0"/>
              </a:rPr>
            </a:br>
            <a:r>
              <a:rPr lang="de-DE" sz="1600" b="0" i="1" dirty="0">
                <a:latin typeface="Arial" charset="0"/>
                <a:cs typeface="Arial" charset="0"/>
              </a:rPr>
              <a:t>V</a:t>
            </a:r>
            <a:r>
              <a:rPr lang="de-DE" sz="1600" b="0" i="1" dirty="0">
                <a:solidFill>
                  <a:schemeClr val="tx1"/>
                </a:solidFill>
                <a:latin typeface="Arial" charset="0"/>
                <a:cs typeface="Arial" charset="0"/>
              </a:rPr>
              <a:t>eredlung</a:t>
            </a:r>
            <a:r>
              <a:rPr lang="de-DE" sz="1600" b="0" i="1" dirty="0">
                <a:latin typeface="Arial" charset="0"/>
                <a:cs typeface="Arial" charset="0"/>
              </a:rPr>
              <a:t> – G</a:t>
            </a:r>
            <a:r>
              <a:rPr lang="de-DE" sz="1600" b="0" i="1" dirty="0">
                <a:solidFill>
                  <a:schemeClr val="tx1"/>
                </a:solidFill>
                <a:latin typeface="Arial" charset="0"/>
                <a:cs typeface="Arial" charset="0"/>
              </a:rPr>
              <a:t>arne</a:t>
            </a:r>
            <a:r>
              <a:rPr lang="de-DE" sz="1600" b="0" i="1" dirty="0">
                <a:latin typeface="Arial" charset="0"/>
                <a:cs typeface="Arial" charset="0"/>
              </a:rPr>
              <a:t> – G</a:t>
            </a:r>
            <a:r>
              <a:rPr lang="de-DE" sz="1600" b="0" i="1" dirty="0">
                <a:solidFill>
                  <a:schemeClr val="tx1"/>
                </a:solidFill>
                <a:latin typeface="Arial" charset="0"/>
                <a:cs typeface="Arial" charset="0"/>
              </a:rPr>
              <a:t>ewebe</a:t>
            </a:r>
            <a:r>
              <a:rPr lang="de-DE" sz="1600" b="0" i="1" dirty="0">
                <a:latin typeface="Arial" charset="0"/>
                <a:cs typeface="Arial" charset="0"/>
              </a:rPr>
              <a:t> – T</a:t>
            </a:r>
            <a:r>
              <a:rPr lang="de-DE" sz="1600" b="0" i="1" dirty="0">
                <a:solidFill>
                  <a:schemeClr val="tx1"/>
                </a:solidFill>
                <a:latin typeface="Arial" charset="0"/>
                <a:cs typeface="Arial" charset="0"/>
              </a:rPr>
              <a:t>echnische</a:t>
            </a:r>
            <a:r>
              <a:rPr lang="de-DE" sz="1600" b="0" i="1" dirty="0">
                <a:latin typeface="Arial" charset="0"/>
                <a:cs typeface="Arial" charset="0"/>
              </a:rPr>
              <a:t> T</a:t>
            </a:r>
            <a:r>
              <a:rPr lang="de-DE" sz="1600" b="0" i="1" dirty="0">
                <a:solidFill>
                  <a:schemeClr val="tx1"/>
                </a:solidFill>
                <a:latin typeface="Arial" charset="0"/>
                <a:cs typeface="Arial" charset="0"/>
              </a:rPr>
              <a:t>extilien e.V.</a:t>
            </a:r>
          </a:p>
        </p:txBody>
      </p:sp>
      <p:sp>
        <p:nvSpPr>
          <p:cNvPr id="9" name="Inhaltsplatzhalter 2">
            <a:extLst>
              <a:ext uri="{FF2B5EF4-FFF2-40B4-BE49-F238E27FC236}">
                <a16:creationId xmlns:a16="http://schemas.microsoft.com/office/drawing/2014/main" id="{D09F1E0F-6A75-422A-95B0-4B918B680A7A}"/>
              </a:ext>
            </a:extLst>
          </p:cNvPr>
          <p:cNvSpPr txBox="1">
            <a:spLocks/>
          </p:cNvSpPr>
          <p:nvPr/>
        </p:nvSpPr>
        <p:spPr bwMode="auto">
          <a:xfrm>
            <a:off x="387182" y="3000651"/>
            <a:ext cx="5400000" cy="2520000"/>
          </a:xfrm>
          <a:prstGeom prst="rect">
            <a:avLst/>
          </a:prstGeom>
          <a:noFill/>
          <a:ln w="9525">
            <a:noFill/>
            <a:miter lim="800000"/>
            <a:headEnd/>
            <a:tailEnd/>
          </a:ln>
        </p:spPr>
        <p:txBody>
          <a:bodyPr anchor="b"/>
          <a:lstStyle/>
          <a:p>
            <a:pPr eaLnBrk="1" hangingPunct="1">
              <a:spcBef>
                <a:spcPct val="20000"/>
              </a:spcBef>
              <a:buClr>
                <a:schemeClr val="tx2"/>
              </a:buClr>
              <a:buFont typeface="Wingdings" pitchFamily="2" charset="2"/>
              <a:buNone/>
              <a:defRPr/>
            </a:pPr>
            <a:r>
              <a:rPr lang="de-DE" sz="1600" dirty="0">
                <a:latin typeface="Arial" panose="020B0604020202020204" pitchFamily="34" charset="0"/>
                <a:cs typeface="Arial" panose="020B0604020202020204" pitchFamily="34" charset="0"/>
              </a:rPr>
              <a:t>Mainzer Landstraße 55</a:t>
            </a:r>
          </a:p>
          <a:p>
            <a:pPr eaLnBrk="1" hangingPunct="1">
              <a:spcBef>
                <a:spcPct val="20000"/>
              </a:spcBef>
              <a:buClr>
                <a:schemeClr val="tx2"/>
              </a:buClr>
              <a:buFont typeface="Wingdings" pitchFamily="2" charset="2"/>
              <a:buNone/>
              <a:defRPr/>
            </a:pPr>
            <a:r>
              <a:rPr lang="de-DE" sz="1600" dirty="0">
                <a:latin typeface="Arial" panose="020B0604020202020204" pitchFamily="34" charset="0"/>
                <a:cs typeface="Arial" panose="020B0604020202020204" pitchFamily="34" charset="0"/>
              </a:rPr>
              <a:t>60329 Frankfurt am Main</a:t>
            </a:r>
          </a:p>
          <a:p>
            <a:pPr eaLnBrk="1" hangingPunct="1">
              <a:spcBef>
                <a:spcPct val="20000"/>
              </a:spcBef>
              <a:buClr>
                <a:schemeClr val="tx2"/>
              </a:buClr>
              <a:buFont typeface="Wingdings" pitchFamily="2" charset="2"/>
              <a:buNone/>
              <a:defRPr/>
            </a:pPr>
            <a:endParaRPr lang="de-DE" sz="1600" dirty="0">
              <a:latin typeface="Arial" panose="020B0604020202020204" pitchFamily="34" charset="0"/>
              <a:cs typeface="Arial" panose="020B0604020202020204" pitchFamily="34" charset="0"/>
            </a:endParaRPr>
          </a:p>
          <a:p>
            <a:pPr eaLnBrk="1" hangingPunct="1">
              <a:spcBef>
                <a:spcPct val="20000"/>
              </a:spcBef>
              <a:buClr>
                <a:schemeClr val="tx2"/>
              </a:buClr>
              <a:buFont typeface="Wingdings" pitchFamily="2" charset="2"/>
              <a:buNone/>
              <a:defRPr/>
            </a:pPr>
            <a:r>
              <a:rPr lang="de-DE" sz="1600" dirty="0">
                <a:latin typeface="Arial" panose="020B0604020202020204" pitchFamily="34" charset="0"/>
                <a:cs typeface="Arial" panose="020B0604020202020204" pitchFamily="34" charset="0"/>
              </a:rPr>
              <a:t>Telefon:	+49 (0) 69 2556-1700</a:t>
            </a:r>
          </a:p>
          <a:p>
            <a:pPr eaLnBrk="1" hangingPunct="1">
              <a:spcBef>
                <a:spcPct val="20000"/>
              </a:spcBef>
              <a:buClr>
                <a:schemeClr val="tx2"/>
              </a:buClr>
              <a:buFont typeface="Wingdings" pitchFamily="2" charset="2"/>
              <a:buNone/>
              <a:defRPr/>
            </a:pPr>
            <a:r>
              <a:rPr lang="de-DE" sz="1600" dirty="0">
                <a:latin typeface="Arial" panose="020B0604020202020204" pitchFamily="34" charset="0"/>
                <a:cs typeface="Arial" panose="020B0604020202020204" pitchFamily="34" charset="0"/>
              </a:rPr>
              <a:t>Telefax:	+49 (0) 69 2556-1725</a:t>
            </a:r>
          </a:p>
          <a:p>
            <a:pPr eaLnBrk="1" hangingPunct="1">
              <a:spcBef>
                <a:spcPct val="20000"/>
              </a:spcBef>
              <a:buClr>
                <a:schemeClr val="tx2"/>
              </a:buClr>
              <a:buFont typeface="Wingdings" pitchFamily="2" charset="2"/>
              <a:buNone/>
              <a:defRPr/>
            </a:pPr>
            <a:endParaRPr lang="de-DE" sz="1600" dirty="0">
              <a:latin typeface="Arial" panose="020B0604020202020204" pitchFamily="34" charset="0"/>
              <a:cs typeface="Arial" panose="020B0604020202020204" pitchFamily="34" charset="0"/>
            </a:endParaRPr>
          </a:p>
          <a:p>
            <a:pPr eaLnBrk="1" hangingPunct="1">
              <a:spcBef>
                <a:spcPct val="20000"/>
              </a:spcBef>
              <a:buClr>
                <a:schemeClr val="tx2"/>
              </a:buClr>
              <a:buFont typeface="Wingdings" pitchFamily="2" charset="2"/>
              <a:buNone/>
              <a:defRPr/>
            </a:pPr>
            <a:r>
              <a:rPr lang="de-DE" sz="1600" dirty="0">
                <a:latin typeface="Arial" panose="020B0604020202020204" pitchFamily="34" charset="0"/>
                <a:cs typeface="Arial" panose="020B0604020202020204" pitchFamily="34" charset="0"/>
              </a:rPr>
              <a:t>info@ivgt.de</a:t>
            </a:r>
          </a:p>
          <a:p>
            <a:pPr eaLnBrk="1" hangingPunct="1">
              <a:spcBef>
                <a:spcPct val="20000"/>
              </a:spcBef>
              <a:buClr>
                <a:schemeClr val="tx2"/>
              </a:buClr>
              <a:buFont typeface="Wingdings" pitchFamily="2" charset="2"/>
              <a:buNone/>
              <a:defRPr/>
            </a:pPr>
            <a:r>
              <a:rPr lang="de-DE" sz="1600" dirty="0">
                <a:latin typeface="Arial" panose="020B0604020202020204" pitchFamily="34" charset="0"/>
                <a:cs typeface="Arial" panose="020B0604020202020204" pitchFamily="34" charset="0"/>
              </a:rPr>
              <a:t>www.ivgt.de</a:t>
            </a:r>
            <a:endParaRPr lang="de-DE" sz="1600" dirty="0">
              <a:solidFill>
                <a:srgbClr val="002060"/>
              </a:solidFill>
              <a:latin typeface="Arial" panose="020B0604020202020204" pitchFamily="34" charset="0"/>
              <a:cs typeface="Arial" panose="020B0604020202020204" pitchFamily="34" charset="0"/>
            </a:endParaRPr>
          </a:p>
        </p:txBody>
      </p:sp>
      <p:sp>
        <p:nvSpPr>
          <p:cNvPr id="11" name="Titel 1">
            <a:extLst>
              <a:ext uri="{FF2B5EF4-FFF2-40B4-BE49-F238E27FC236}">
                <a16:creationId xmlns:a16="http://schemas.microsoft.com/office/drawing/2014/main" id="{28FA1FBD-DEF2-47D7-934B-C139FFCFA798}"/>
              </a:ext>
            </a:extLst>
          </p:cNvPr>
          <p:cNvSpPr txBox="1">
            <a:spLocks/>
          </p:cNvSpPr>
          <p:nvPr/>
        </p:nvSpPr>
        <p:spPr>
          <a:xfrm>
            <a:off x="387182" y="5729789"/>
            <a:ext cx="5400000" cy="360000"/>
          </a:xfrm>
          <a:prstGeom prst="rect">
            <a:avLst/>
          </a:prstGeom>
        </p:spPr>
        <p:txBody>
          <a:bodyPr/>
          <a:lstStyle>
            <a:lvl1pPr algn="l" defTabSz="914400" rtl="0" eaLnBrk="1" latinLnBrk="0" hangingPunct="1">
              <a:lnSpc>
                <a:spcPct val="90000"/>
              </a:lnSpc>
              <a:spcBef>
                <a:spcPct val="0"/>
              </a:spcBef>
              <a:buNone/>
              <a:defRPr sz="2800" b="1" kern="1200">
                <a:solidFill>
                  <a:srgbClr val="002060"/>
                </a:solidFill>
                <a:latin typeface="Arial" panose="020B0604020202020204" pitchFamily="34" charset="0"/>
                <a:ea typeface="+mj-ea"/>
                <a:cs typeface="Arial" panose="020B0604020202020204" pitchFamily="34" charset="0"/>
              </a:defRPr>
            </a:lvl1pPr>
          </a:lstStyle>
          <a:p>
            <a:pPr>
              <a:defRPr/>
            </a:pPr>
            <a:r>
              <a:rPr lang="de-DE" sz="2200" b="0" i="1" dirty="0">
                <a:latin typeface="Arial" charset="0"/>
                <a:cs typeface="Arial" charset="0"/>
              </a:rPr>
              <a:t>Das Netzwerk der Textilindustrie</a:t>
            </a:r>
            <a:endParaRPr lang="de-DE" sz="1600" b="0" i="1" dirty="0">
              <a:solidFill>
                <a:schemeClr val="tx1"/>
              </a:solidFill>
              <a:latin typeface="Arial" charset="0"/>
              <a:cs typeface="Arial" charset="0"/>
            </a:endParaRPr>
          </a:p>
        </p:txBody>
      </p:sp>
      <p:sp>
        <p:nvSpPr>
          <p:cNvPr id="14" name="Rechteck 13">
            <a:extLst>
              <a:ext uri="{FF2B5EF4-FFF2-40B4-BE49-F238E27FC236}">
                <a16:creationId xmlns:a16="http://schemas.microsoft.com/office/drawing/2014/main" id="{EEC28AE5-CB5E-4ED6-AE1A-DA24C1EF6C7C}"/>
              </a:ext>
            </a:extLst>
          </p:cNvPr>
          <p:cNvSpPr/>
          <p:nvPr/>
        </p:nvSpPr>
        <p:spPr>
          <a:xfrm>
            <a:off x="387182" y="585922"/>
            <a:ext cx="5400000" cy="5594589"/>
          </a:xfrm>
          <a:prstGeom prst="rect">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4D95425-F998-48AE-91E5-385EBBD205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270" y="585920"/>
            <a:ext cx="5398912" cy="1377034"/>
          </a:xfrm>
          <a:prstGeom prst="rect">
            <a:avLst/>
          </a:prstGeom>
        </p:spPr>
      </p:pic>
    </p:spTree>
    <p:extLst>
      <p:ext uri="{BB962C8B-B14F-4D97-AF65-F5344CB8AC3E}">
        <p14:creationId xmlns:p14="http://schemas.microsoft.com/office/powerpoint/2010/main" val="56304793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a:extLst>
              <a:ext uri="{FF2B5EF4-FFF2-40B4-BE49-F238E27FC236}">
                <a16:creationId xmlns:a16="http://schemas.microsoft.com/office/drawing/2014/main" id="{6EC21FC9-D276-48CA-B85A-46FBD48B896F}"/>
              </a:ext>
            </a:extLst>
          </p:cNvPr>
          <p:cNvSpPr>
            <a:spLocks noGrp="1"/>
          </p:cNvSpPr>
          <p:nvPr>
            <p:ph idx="1"/>
          </p:nvPr>
        </p:nvSpPr>
        <p:spPr/>
        <p:txBody>
          <a:bodyPr/>
          <a:lstStyle/>
          <a:p>
            <a:r>
              <a:rPr lang="de-DE" dirty="0"/>
              <a:t>Energie- und Rohstoffverfügbarkeit</a:t>
            </a:r>
          </a:p>
          <a:p>
            <a:r>
              <a:rPr lang="de-DE" dirty="0"/>
              <a:t>Konkurrenzfähige Preise</a:t>
            </a:r>
          </a:p>
          <a:p>
            <a:r>
              <a:rPr lang="de-DE" dirty="0"/>
              <a:t>Alleinstellungsmerkmale der Produkte</a:t>
            </a:r>
          </a:p>
          <a:p>
            <a:r>
              <a:rPr lang="de-DE" dirty="0"/>
              <a:t>Optimierte Prozesse</a:t>
            </a:r>
          </a:p>
          <a:p>
            <a:r>
              <a:rPr lang="de-DE" dirty="0"/>
              <a:t>Verfügbarkeit von Informationen</a:t>
            </a:r>
          </a:p>
          <a:p>
            <a:r>
              <a:rPr lang="de-DE" dirty="0"/>
              <a:t>Ausbildungsstand der Mitarbeiter</a:t>
            </a:r>
          </a:p>
          <a:p>
            <a:r>
              <a:rPr lang="de-DE" dirty="0"/>
              <a:t>Höchste Produkt- und Servicequalität</a:t>
            </a:r>
          </a:p>
          <a:p>
            <a:r>
              <a:rPr lang="de-DE" dirty="0"/>
              <a:t>Verfügbarkeit und Motivation der Mitarbeiter</a:t>
            </a:r>
          </a:p>
          <a:p>
            <a:r>
              <a:rPr lang="de-DE" dirty="0"/>
              <a:t>Image der Branche</a:t>
            </a:r>
          </a:p>
        </p:txBody>
      </p:sp>
      <p:sp>
        <p:nvSpPr>
          <p:cNvPr id="4" name="Datumsplatzhalter 3">
            <a:extLst>
              <a:ext uri="{FF2B5EF4-FFF2-40B4-BE49-F238E27FC236}">
                <a16:creationId xmlns:a16="http://schemas.microsoft.com/office/drawing/2014/main" id="{88E4B779-4A71-46BB-83D1-9BC142E2D058}"/>
              </a:ext>
            </a:extLst>
          </p:cNvPr>
          <p:cNvSpPr>
            <a:spLocks noGrp="1"/>
          </p:cNvSpPr>
          <p:nvPr>
            <p:ph type="dt" sz="half" idx="10"/>
          </p:nvPr>
        </p:nvSpPr>
        <p:spPr/>
        <p:txBody>
          <a:bodyPr/>
          <a:lstStyle/>
          <a:p>
            <a:r>
              <a:rPr lang="de-DE"/>
              <a:t>14.09.2022</a:t>
            </a:r>
            <a:endParaRPr lang="de-DE" dirty="0"/>
          </a:p>
        </p:txBody>
      </p:sp>
      <p:sp>
        <p:nvSpPr>
          <p:cNvPr id="5" name="Fußzeilenplatzhalter 4">
            <a:extLst>
              <a:ext uri="{FF2B5EF4-FFF2-40B4-BE49-F238E27FC236}">
                <a16:creationId xmlns:a16="http://schemas.microsoft.com/office/drawing/2014/main" id="{3279EB8E-36D5-4C2F-8C62-6DBA2B1C157F}"/>
              </a:ext>
            </a:extLst>
          </p:cNvPr>
          <p:cNvSpPr>
            <a:spLocks noGrp="1"/>
          </p:cNvSpPr>
          <p:nvPr>
            <p:ph type="ftr" sz="quarter" idx="11"/>
          </p:nvPr>
        </p:nvSpPr>
        <p:spPr/>
        <p:txBody>
          <a:bodyPr/>
          <a:lstStyle/>
          <a:p>
            <a:r>
              <a:rPr lang="de-DE" dirty="0"/>
              <a:t>Europäisches Erasmus+ Projekt ADDTEX - (c) 2022 IVGT e.V. (Bericht: Stefan Schmidt)</a:t>
            </a:r>
          </a:p>
        </p:txBody>
      </p:sp>
      <p:sp>
        <p:nvSpPr>
          <p:cNvPr id="6" name="Foliennummernplatzhalter 5">
            <a:extLst>
              <a:ext uri="{FF2B5EF4-FFF2-40B4-BE49-F238E27FC236}">
                <a16:creationId xmlns:a16="http://schemas.microsoft.com/office/drawing/2014/main" id="{F9E6B8BE-4E95-4360-8D92-56556AF4FE26}"/>
              </a:ext>
            </a:extLst>
          </p:cNvPr>
          <p:cNvSpPr>
            <a:spLocks noGrp="1"/>
          </p:cNvSpPr>
          <p:nvPr>
            <p:ph type="sldNum" sz="quarter" idx="4"/>
          </p:nvPr>
        </p:nvSpPr>
        <p:spPr/>
        <p:txBody>
          <a:bodyPr/>
          <a:lstStyle/>
          <a:p>
            <a:r>
              <a:rPr lang="de-DE"/>
              <a:t>Seite </a:t>
            </a:r>
            <a:fld id="{975888D7-7A09-48A0-BDDA-E2FF656EB51F}" type="slidenum">
              <a:rPr lang="de-DE" smtClean="0"/>
              <a:pPr/>
              <a:t>2</a:t>
            </a:fld>
            <a:endParaRPr lang="de-DE" dirty="0"/>
          </a:p>
        </p:txBody>
      </p:sp>
      <p:sp>
        <p:nvSpPr>
          <p:cNvPr id="7" name="Titel 6">
            <a:extLst>
              <a:ext uri="{FF2B5EF4-FFF2-40B4-BE49-F238E27FC236}">
                <a16:creationId xmlns:a16="http://schemas.microsoft.com/office/drawing/2014/main" id="{19AFA982-A8A4-4185-812F-D14846F6AFC8}"/>
              </a:ext>
            </a:extLst>
          </p:cNvPr>
          <p:cNvSpPr>
            <a:spLocks noGrp="1"/>
          </p:cNvSpPr>
          <p:nvPr>
            <p:ph type="title"/>
          </p:nvPr>
        </p:nvSpPr>
        <p:spPr/>
        <p:txBody>
          <a:bodyPr/>
          <a:lstStyle/>
          <a:p>
            <a:r>
              <a:rPr lang="de-DE" dirty="0"/>
              <a:t>Herausforderungen:</a:t>
            </a:r>
          </a:p>
        </p:txBody>
      </p:sp>
      <p:sp>
        <p:nvSpPr>
          <p:cNvPr id="3" name="Textfeld 2">
            <a:extLst>
              <a:ext uri="{FF2B5EF4-FFF2-40B4-BE49-F238E27FC236}">
                <a16:creationId xmlns:a16="http://schemas.microsoft.com/office/drawing/2014/main" id="{E5759C5E-9ABC-4747-8C3A-BFC426057A89}"/>
              </a:ext>
            </a:extLst>
          </p:cNvPr>
          <p:cNvSpPr txBox="1"/>
          <p:nvPr/>
        </p:nvSpPr>
        <p:spPr>
          <a:xfrm>
            <a:off x="584032" y="3429000"/>
            <a:ext cx="5089855" cy="461665"/>
          </a:xfrm>
          <a:prstGeom prst="rect">
            <a:avLst/>
          </a:prstGeom>
          <a:noFill/>
        </p:spPr>
        <p:txBody>
          <a:bodyPr wrap="none" rtlCol="0">
            <a:spAutoFit/>
          </a:bodyPr>
          <a:lstStyle/>
          <a:p>
            <a:r>
              <a:rPr lang="de-DE" sz="2400" b="1" dirty="0">
                <a:solidFill>
                  <a:srgbClr val="002060"/>
                </a:solidFill>
                <a:highlight>
                  <a:srgbClr val="C0C0C0"/>
                </a:highlight>
                <a:latin typeface="Arial" panose="020B0604020202020204" pitchFamily="34" charset="0"/>
                <a:cs typeface="Arial" panose="020B0604020202020204" pitchFamily="34" charset="0"/>
              </a:rPr>
              <a:t>Ausbildungsstand der Mitarbeiter</a:t>
            </a:r>
          </a:p>
        </p:txBody>
      </p:sp>
    </p:spTree>
    <p:extLst>
      <p:ext uri="{BB962C8B-B14F-4D97-AF65-F5344CB8AC3E}">
        <p14:creationId xmlns:p14="http://schemas.microsoft.com/office/powerpoint/2010/main" val="119982861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9C250EC-044B-4C31-A67F-84518B4549DE}"/>
              </a:ext>
            </a:extLst>
          </p:cNvPr>
          <p:cNvSpPr/>
          <p:nvPr/>
        </p:nvSpPr>
        <p:spPr>
          <a:xfrm>
            <a:off x="656948" y="4776186"/>
            <a:ext cx="9019712" cy="113634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Inhaltsplatzhalter 5">
            <a:extLst>
              <a:ext uri="{FF2B5EF4-FFF2-40B4-BE49-F238E27FC236}">
                <a16:creationId xmlns:a16="http://schemas.microsoft.com/office/drawing/2014/main" id="{FC2B60EC-BA8E-40EE-ABC2-2976C99A9994}"/>
              </a:ext>
            </a:extLst>
          </p:cNvPr>
          <p:cNvSpPr>
            <a:spLocks noGrp="1"/>
          </p:cNvSpPr>
          <p:nvPr>
            <p:ph idx="1"/>
          </p:nvPr>
        </p:nvSpPr>
        <p:spPr/>
        <p:txBody>
          <a:bodyPr>
            <a:normAutofit/>
          </a:bodyPr>
          <a:lstStyle/>
          <a:p>
            <a:r>
              <a:rPr lang="de-DE" dirty="0"/>
              <a:t>Beispiel Nachhaltigkeit im TA Weberei 2012</a:t>
            </a:r>
          </a:p>
          <a:p>
            <a:pPr lvl="1"/>
            <a:r>
              <a:rPr lang="de-DE" dirty="0"/>
              <a:t>EU </a:t>
            </a:r>
            <a:r>
              <a:rPr lang="de-DE" dirty="0">
                <a:hlinkClick r:id="rId2"/>
              </a:rPr>
              <a:t>Projekt</a:t>
            </a:r>
            <a:r>
              <a:rPr lang="de-DE" dirty="0"/>
              <a:t> </a:t>
            </a:r>
            <a:r>
              <a:rPr lang="de-DE" dirty="0">
                <a:hlinkClick r:id="rId3"/>
              </a:rPr>
              <a:t>SET</a:t>
            </a:r>
            <a:r>
              <a:rPr lang="de-DE" dirty="0"/>
              <a:t> – Save </a:t>
            </a:r>
            <a:r>
              <a:rPr lang="de-DE" dirty="0">
                <a:hlinkClick r:id="rId4"/>
              </a:rPr>
              <a:t>Energy</a:t>
            </a:r>
            <a:r>
              <a:rPr lang="de-DE" dirty="0"/>
              <a:t> in </a:t>
            </a:r>
            <a:r>
              <a:rPr lang="de-DE" dirty="0">
                <a:hlinkClick r:id="rId5"/>
              </a:rPr>
              <a:t>Textile</a:t>
            </a:r>
            <a:r>
              <a:rPr lang="de-DE" dirty="0"/>
              <a:t> 2013-2016</a:t>
            </a:r>
          </a:p>
          <a:p>
            <a:pPr lvl="1"/>
            <a:r>
              <a:rPr lang="de-DE" dirty="0"/>
              <a:t>DITF Denkendorf als wissenschaftlicher Partner</a:t>
            </a:r>
          </a:p>
          <a:p>
            <a:pPr lvl="1"/>
            <a:r>
              <a:rPr lang="de-DE" dirty="0"/>
              <a:t>IVGT als Schnittstelle zu den Textilbetrieben</a:t>
            </a:r>
          </a:p>
          <a:p>
            <a:r>
              <a:rPr lang="de-DE" dirty="0"/>
              <a:t>Diskussionen Betriebsleiteraussprachen, TA, Fachgemeinschaft </a:t>
            </a:r>
            <a:r>
              <a:rPr lang="de-DE" dirty="0" err="1"/>
              <a:t>Band+Flecht</a:t>
            </a:r>
            <a:endParaRPr lang="de-DE" dirty="0"/>
          </a:p>
          <a:p>
            <a:pPr lvl="1"/>
            <a:r>
              <a:rPr lang="de-DE" dirty="0"/>
              <a:t>Thema Schulung und Ausbildung</a:t>
            </a:r>
          </a:p>
          <a:p>
            <a:pPr lvl="1"/>
            <a:r>
              <a:rPr lang="de-DE" dirty="0"/>
              <a:t>Ausbildungsmittel Gesamtverband, </a:t>
            </a:r>
            <a:r>
              <a:rPr lang="de-DE" dirty="0">
                <a:hlinkClick r:id="rId6"/>
              </a:rPr>
              <a:t>Vibinet</a:t>
            </a:r>
            <a:endParaRPr lang="de-DE" dirty="0"/>
          </a:p>
          <a:p>
            <a:pPr lvl="1"/>
            <a:r>
              <a:rPr lang="de-DE" dirty="0"/>
              <a:t>Schulische Ausbildung Münchberg, Mönchengladbach, Reutlingen/</a:t>
            </a:r>
            <a:r>
              <a:rPr lang="de-DE" dirty="0" err="1"/>
              <a:t>Gatex</a:t>
            </a:r>
            <a:endParaRPr lang="de-DE" dirty="0"/>
          </a:p>
          <a:p>
            <a:pPr lvl="1"/>
            <a:r>
              <a:rPr lang="de-DE" dirty="0"/>
              <a:t>Fachbücher, Schulungsfilme, online-Kurse</a:t>
            </a:r>
          </a:p>
          <a:p>
            <a:pPr lvl="1"/>
            <a:r>
              <a:rPr lang="de-DE" dirty="0"/>
              <a:t>Ausbildung durch Maschinen- und Textilhilfsmittel-Lieferanten</a:t>
            </a:r>
          </a:p>
          <a:p>
            <a:r>
              <a:rPr lang="de-DE" dirty="0"/>
              <a:t>BLA2022 am 28.09.2022 in Bremen (</a:t>
            </a:r>
            <a:r>
              <a:rPr lang="de-DE" dirty="0">
                <a:hlinkClick r:id="rId7"/>
              </a:rPr>
              <a:t>https://ivgt.info/bla</a:t>
            </a:r>
            <a:r>
              <a:rPr lang="de-DE" dirty="0"/>
              <a:t>) </a:t>
            </a:r>
          </a:p>
          <a:p>
            <a:pPr lvl="1"/>
            <a:r>
              <a:rPr lang="de-DE" b="1" dirty="0"/>
              <a:t>Transformationen der Textilindustrie mit Blick auf Energieeinsatz,</a:t>
            </a:r>
          </a:p>
          <a:p>
            <a:pPr marL="457200" lvl="1" indent="0">
              <a:buNone/>
            </a:pPr>
            <a:r>
              <a:rPr lang="de-DE" b="1" dirty="0"/>
              <a:t>    Kreislaufwirtschaft, Digitalisierung, Ausbildung und smarte Prozesse</a:t>
            </a:r>
            <a:endParaRPr lang="de-DE" dirty="0"/>
          </a:p>
          <a:p>
            <a:pPr marL="0" indent="0">
              <a:buNone/>
            </a:pPr>
            <a:endParaRPr lang="de-DE" dirty="0"/>
          </a:p>
          <a:p>
            <a:pPr lvl="1"/>
            <a:endParaRPr lang="de-DE" dirty="0"/>
          </a:p>
        </p:txBody>
      </p:sp>
      <p:sp>
        <p:nvSpPr>
          <p:cNvPr id="2" name="Datumsplatzhalter 1">
            <a:extLst>
              <a:ext uri="{FF2B5EF4-FFF2-40B4-BE49-F238E27FC236}">
                <a16:creationId xmlns:a16="http://schemas.microsoft.com/office/drawing/2014/main" id="{9609ED63-B899-446E-93D1-7B6849C7495A}"/>
              </a:ext>
            </a:extLst>
          </p:cNvPr>
          <p:cNvSpPr>
            <a:spLocks noGrp="1"/>
          </p:cNvSpPr>
          <p:nvPr>
            <p:ph type="dt" sz="half" idx="10"/>
          </p:nvPr>
        </p:nvSpPr>
        <p:spPr/>
        <p:txBody>
          <a:bodyPr/>
          <a:lstStyle/>
          <a:p>
            <a:r>
              <a:rPr lang="de-DE"/>
              <a:t>14.09.2022</a:t>
            </a:r>
            <a:endParaRPr lang="de-DE" dirty="0"/>
          </a:p>
        </p:txBody>
      </p:sp>
      <p:sp>
        <p:nvSpPr>
          <p:cNvPr id="3" name="Fußzeilenplatzhalter 2">
            <a:extLst>
              <a:ext uri="{FF2B5EF4-FFF2-40B4-BE49-F238E27FC236}">
                <a16:creationId xmlns:a16="http://schemas.microsoft.com/office/drawing/2014/main" id="{7084328E-A086-40E7-929F-24D75245C7E3}"/>
              </a:ext>
            </a:extLst>
          </p:cNvPr>
          <p:cNvSpPr>
            <a:spLocks noGrp="1"/>
          </p:cNvSpPr>
          <p:nvPr>
            <p:ph type="ftr" sz="quarter" idx="11"/>
          </p:nvPr>
        </p:nvSpPr>
        <p:spPr/>
        <p:txBody>
          <a:bodyPr/>
          <a:lstStyle/>
          <a:p>
            <a:r>
              <a:rPr lang="de-DE"/>
              <a:t>Europäisches Erasmus+ Projekt ADDTEX - (c) 2022 IVGT e.V. (Bericht: Stefan Schmidt)</a:t>
            </a:r>
            <a:endParaRPr lang="de-DE" dirty="0"/>
          </a:p>
        </p:txBody>
      </p:sp>
      <p:sp>
        <p:nvSpPr>
          <p:cNvPr id="4" name="Foliennummernplatzhalter 3">
            <a:extLst>
              <a:ext uri="{FF2B5EF4-FFF2-40B4-BE49-F238E27FC236}">
                <a16:creationId xmlns:a16="http://schemas.microsoft.com/office/drawing/2014/main" id="{45F662C6-4032-4F4F-94F2-D0C5A91AB8B5}"/>
              </a:ext>
            </a:extLst>
          </p:cNvPr>
          <p:cNvSpPr>
            <a:spLocks noGrp="1"/>
          </p:cNvSpPr>
          <p:nvPr>
            <p:ph type="sldNum" sz="quarter" idx="4"/>
          </p:nvPr>
        </p:nvSpPr>
        <p:spPr/>
        <p:txBody>
          <a:bodyPr/>
          <a:lstStyle/>
          <a:p>
            <a:r>
              <a:rPr lang="de-DE"/>
              <a:t>Seite </a:t>
            </a:r>
            <a:fld id="{4F351C37-8A2C-466B-89D2-7416E07BE8BD}" type="slidenum">
              <a:rPr lang="de-DE" smtClean="0"/>
              <a:pPr/>
              <a:t>3</a:t>
            </a:fld>
            <a:endParaRPr lang="de-DE" dirty="0"/>
          </a:p>
        </p:txBody>
      </p:sp>
      <p:sp>
        <p:nvSpPr>
          <p:cNvPr id="5" name="Titel 4">
            <a:extLst>
              <a:ext uri="{FF2B5EF4-FFF2-40B4-BE49-F238E27FC236}">
                <a16:creationId xmlns:a16="http://schemas.microsoft.com/office/drawing/2014/main" id="{EA0D0BCA-A140-40E8-887B-E868C8D7673D}"/>
              </a:ext>
            </a:extLst>
          </p:cNvPr>
          <p:cNvSpPr>
            <a:spLocks noGrp="1"/>
          </p:cNvSpPr>
          <p:nvPr>
            <p:ph type="title"/>
          </p:nvPr>
        </p:nvSpPr>
        <p:spPr/>
        <p:txBody>
          <a:bodyPr/>
          <a:lstStyle/>
          <a:p>
            <a:r>
              <a:rPr lang="de-DE" dirty="0"/>
              <a:t>Wie es zum Projekt kam…</a:t>
            </a:r>
          </a:p>
        </p:txBody>
      </p:sp>
    </p:spTree>
    <p:extLst>
      <p:ext uri="{BB962C8B-B14F-4D97-AF65-F5344CB8AC3E}">
        <p14:creationId xmlns:p14="http://schemas.microsoft.com/office/powerpoint/2010/main" val="3729963873"/>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a:extLst>
              <a:ext uri="{FF2B5EF4-FFF2-40B4-BE49-F238E27FC236}">
                <a16:creationId xmlns:a16="http://schemas.microsoft.com/office/drawing/2014/main" id="{B5C5E26B-0BF2-469E-BDA9-17E4C267DD90}"/>
              </a:ext>
            </a:extLst>
          </p:cNvPr>
          <p:cNvSpPr>
            <a:spLocks noGrp="1"/>
          </p:cNvSpPr>
          <p:nvPr>
            <p:ph idx="1"/>
          </p:nvPr>
        </p:nvSpPr>
        <p:spPr>
          <a:xfrm>
            <a:off x="360000" y="1188000"/>
            <a:ext cx="11429546" cy="5040000"/>
          </a:xfrm>
        </p:spPr>
        <p:txBody>
          <a:bodyPr/>
          <a:lstStyle/>
          <a:p>
            <a:r>
              <a:rPr lang="de-DE" dirty="0"/>
              <a:t>Im Rahmen des europäischen Programms „</a:t>
            </a:r>
            <a:r>
              <a:rPr lang="de-DE" dirty="0" err="1"/>
              <a:t>Alliances</a:t>
            </a:r>
            <a:r>
              <a:rPr lang="de-DE" dirty="0"/>
              <a:t> for Innovation“  zielt das Projekt darauf ab, Unternehmen, Cluster, Hochschul- und Berufsbildungs-einrichtungen aus dem Sektor der technischen Textilien   zusammenzubringen, um partnerschaftlich zusammenzuarbeiten und Innovationen sowie digitale und grüne Kompetenzen als gemeinsames Ziel  zu fördern.</a:t>
            </a:r>
          </a:p>
          <a:p>
            <a:r>
              <a:rPr lang="de-DE" dirty="0"/>
              <a:t>Diese Fähigkeiten sind für die Zukunft des sozioökonomischen Textilumfelds in Europa von entscheidender Bedeutung und müssen daher mit den Haupt-akteuren der textilen Kette - von Studierenden bis hin zu den Mitarbeitern in den Unternehmen - erarbeitet, geschult, weitergebildet  und umgesetzt werden.</a:t>
            </a:r>
          </a:p>
          <a:p>
            <a:r>
              <a:rPr lang="de-DE" dirty="0"/>
              <a:t>Digitalisierung und grüne Innovationen sowie „smarte“ Prozesse sind erforderlich um den Klimawandel zu bewältigen und die Nachhaltigkeit des Sektors zu weiter zu verbessern. Green – Smart – Digital</a:t>
            </a:r>
          </a:p>
          <a:p>
            <a:pPr marL="0" indent="0">
              <a:buNone/>
            </a:pPr>
            <a:endParaRPr lang="de-DE" dirty="0"/>
          </a:p>
        </p:txBody>
      </p:sp>
      <p:sp>
        <p:nvSpPr>
          <p:cNvPr id="4" name="Datumsplatzhalter 3">
            <a:extLst>
              <a:ext uri="{FF2B5EF4-FFF2-40B4-BE49-F238E27FC236}">
                <a16:creationId xmlns:a16="http://schemas.microsoft.com/office/drawing/2014/main" id="{CAF009A5-050D-474E-9545-7F8C9523C66F}"/>
              </a:ext>
            </a:extLst>
          </p:cNvPr>
          <p:cNvSpPr>
            <a:spLocks noGrp="1"/>
          </p:cNvSpPr>
          <p:nvPr>
            <p:ph type="dt" sz="half" idx="10"/>
          </p:nvPr>
        </p:nvSpPr>
        <p:spPr/>
        <p:txBody>
          <a:bodyPr/>
          <a:lstStyle/>
          <a:p>
            <a:r>
              <a:rPr lang="de-DE"/>
              <a:t>14.09.2022</a:t>
            </a:r>
            <a:endParaRPr lang="de-DE" dirty="0"/>
          </a:p>
        </p:txBody>
      </p:sp>
      <p:sp>
        <p:nvSpPr>
          <p:cNvPr id="5" name="Fußzeilenplatzhalter 4">
            <a:extLst>
              <a:ext uri="{FF2B5EF4-FFF2-40B4-BE49-F238E27FC236}">
                <a16:creationId xmlns:a16="http://schemas.microsoft.com/office/drawing/2014/main" id="{8170C939-861D-4D0C-AC96-A83DD0A2298C}"/>
              </a:ext>
            </a:extLst>
          </p:cNvPr>
          <p:cNvSpPr>
            <a:spLocks noGrp="1"/>
          </p:cNvSpPr>
          <p:nvPr>
            <p:ph type="ftr" sz="quarter" idx="11"/>
          </p:nvPr>
        </p:nvSpPr>
        <p:spPr/>
        <p:txBody>
          <a:bodyPr/>
          <a:lstStyle/>
          <a:p>
            <a:r>
              <a:rPr lang="de-DE"/>
              <a:t>Europäisches Erasmus+ Projekt ADDTEX - (c) 2022 IVGT e.V. (Bericht: Stefan Schmidt)</a:t>
            </a:r>
            <a:endParaRPr lang="de-DE" dirty="0"/>
          </a:p>
        </p:txBody>
      </p:sp>
      <p:sp>
        <p:nvSpPr>
          <p:cNvPr id="6" name="Foliennummernplatzhalter 5">
            <a:extLst>
              <a:ext uri="{FF2B5EF4-FFF2-40B4-BE49-F238E27FC236}">
                <a16:creationId xmlns:a16="http://schemas.microsoft.com/office/drawing/2014/main" id="{5F566F17-7F31-4C4E-AA08-210684130483}"/>
              </a:ext>
            </a:extLst>
          </p:cNvPr>
          <p:cNvSpPr>
            <a:spLocks noGrp="1"/>
          </p:cNvSpPr>
          <p:nvPr>
            <p:ph type="sldNum" sz="quarter" idx="4"/>
          </p:nvPr>
        </p:nvSpPr>
        <p:spPr/>
        <p:txBody>
          <a:bodyPr/>
          <a:lstStyle/>
          <a:p>
            <a:r>
              <a:rPr lang="de-DE" dirty="0"/>
              <a:t>Seite </a:t>
            </a:r>
            <a:fld id="{975888D7-7A09-48A0-BDDA-E2FF656EB51F}" type="slidenum">
              <a:rPr lang="de-DE" smtClean="0"/>
              <a:pPr/>
              <a:t>4</a:t>
            </a:fld>
            <a:endParaRPr lang="de-DE" dirty="0"/>
          </a:p>
        </p:txBody>
      </p:sp>
      <p:sp>
        <p:nvSpPr>
          <p:cNvPr id="7" name="Titel 6">
            <a:extLst>
              <a:ext uri="{FF2B5EF4-FFF2-40B4-BE49-F238E27FC236}">
                <a16:creationId xmlns:a16="http://schemas.microsoft.com/office/drawing/2014/main" id="{39E4966F-2FE2-4484-8DE0-8A8844BBE33F}"/>
              </a:ext>
            </a:extLst>
          </p:cNvPr>
          <p:cNvSpPr>
            <a:spLocks noGrp="1"/>
          </p:cNvSpPr>
          <p:nvPr>
            <p:ph type="title"/>
          </p:nvPr>
        </p:nvSpPr>
        <p:spPr/>
        <p:txBody>
          <a:bodyPr/>
          <a:lstStyle/>
          <a:p>
            <a:r>
              <a:rPr lang="de-DE" dirty="0"/>
              <a:t>ADDTEX</a:t>
            </a:r>
          </a:p>
        </p:txBody>
      </p:sp>
      <p:sp>
        <p:nvSpPr>
          <p:cNvPr id="10" name="Textfeld 9">
            <a:extLst>
              <a:ext uri="{FF2B5EF4-FFF2-40B4-BE49-F238E27FC236}">
                <a16:creationId xmlns:a16="http://schemas.microsoft.com/office/drawing/2014/main" id="{B76A4D14-A2E8-48D5-8C96-A51F1A57C189}"/>
              </a:ext>
            </a:extLst>
          </p:cNvPr>
          <p:cNvSpPr txBox="1"/>
          <p:nvPr/>
        </p:nvSpPr>
        <p:spPr>
          <a:xfrm>
            <a:off x="3766165" y="1806982"/>
            <a:ext cx="4691284" cy="446276"/>
          </a:xfrm>
          <a:prstGeom prst="rect">
            <a:avLst/>
          </a:prstGeom>
          <a:noFill/>
        </p:spPr>
        <p:txBody>
          <a:bodyPr wrap="none" rtlCol="0">
            <a:spAutoFit/>
          </a:bodyPr>
          <a:lstStyle/>
          <a:p>
            <a:r>
              <a:rPr lang="de-DE" sz="2300" b="1" dirty="0">
                <a:solidFill>
                  <a:srgbClr val="002060"/>
                </a:solidFill>
                <a:highlight>
                  <a:srgbClr val="C0C0C0"/>
                </a:highlight>
                <a:latin typeface="Arial" panose="020B0604020202020204" pitchFamily="34" charset="0"/>
                <a:cs typeface="Arial" panose="020B0604020202020204" pitchFamily="34" charset="0"/>
              </a:rPr>
              <a:t>Sektor der technischen Textilien</a:t>
            </a:r>
          </a:p>
        </p:txBody>
      </p:sp>
      <p:sp>
        <p:nvSpPr>
          <p:cNvPr id="11" name="Textfeld 10">
            <a:extLst>
              <a:ext uri="{FF2B5EF4-FFF2-40B4-BE49-F238E27FC236}">
                <a16:creationId xmlns:a16="http://schemas.microsoft.com/office/drawing/2014/main" id="{B5A9150D-10FC-485F-A042-5F57B37BDE9E}"/>
              </a:ext>
            </a:extLst>
          </p:cNvPr>
          <p:cNvSpPr txBox="1"/>
          <p:nvPr/>
        </p:nvSpPr>
        <p:spPr>
          <a:xfrm>
            <a:off x="1462597" y="2485597"/>
            <a:ext cx="5222905" cy="446276"/>
          </a:xfrm>
          <a:prstGeom prst="rect">
            <a:avLst/>
          </a:prstGeom>
          <a:noFill/>
        </p:spPr>
        <p:txBody>
          <a:bodyPr wrap="none" rtlCol="0">
            <a:spAutoFit/>
          </a:bodyPr>
          <a:lstStyle/>
          <a:p>
            <a:r>
              <a:rPr lang="de-DE" sz="2300" b="1" dirty="0">
                <a:solidFill>
                  <a:srgbClr val="002060"/>
                </a:solidFill>
                <a:highlight>
                  <a:srgbClr val="C0C0C0"/>
                </a:highlight>
                <a:latin typeface="Arial" panose="020B0604020202020204" pitchFamily="34" charset="0"/>
                <a:cs typeface="Arial" panose="020B0604020202020204" pitchFamily="34" charset="0"/>
              </a:rPr>
              <a:t>Kompetenzen als gemeinsames Ziel</a:t>
            </a:r>
          </a:p>
        </p:txBody>
      </p:sp>
      <p:sp>
        <p:nvSpPr>
          <p:cNvPr id="9" name="Textfeld 8">
            <a:extLst>
              <a:ext uri="{FF2B5EF4-FFF2-40B4-BE49-F238E27FC236}">
                <a16:creationId xmlns:a16="http://schemas.microsoft.com/office/drawing/2014/main" id="{67D0473C-52E1-4866-A580-E2DC72E7ABF8}"/>
              </a:ext>
            </a:extLst>
          </p:cNvPr>
          <p:cNvSpPr txBox="1"/>
          <p:nvPr/>
        </p:nvSpPr>
        <p:spPr>
          <a:xfrm>
            <a:off x="3032740" y="1476375"/>
            <a:ext cx="2082621" cy="446276"/>
          </a:xfrm>
          <a:prstGeom prst="rect">
            <a:avLst/>
          </a:prstGeom>
          <a:noFill/>
        </p:spPr>
        <p:txBody>
          <a:bodyPr wrap="none" rtlCol="0">
            <a:spAutoFit/>
          </a:bodyPr>
          <a:lstStyle/>
          <a:p>
            <a:r>
              <a:rPr lang="de-DE" sz="2300" b="1" dirty="0">
                <a:solidFill>
                  <a:srgbClr val="002060"/>
                </a:solidFill>
                <a:highlight>
                  <a:srgbClr val="C0C0C0"/>
                </a:highlight>
                <a:latin typeface="Arial" panose="020B0604020202020204" pitchFamily="34" charset="0"/>
                <a:cs typeface="Arial" panose="020B0604020202020204" pitchFamily="34" charset="0"/>
              </a:rPr>
              <a:t>Unternehmen</a:t>
            </a:r>
          </a:p>
        </p:txBody>
      </p:sp>
      <p:sp>
        <p:nvSpPr>
          <p:cNvPr id="12" name="Textfeld 11">
            <a:extLst>
              <a:ext uri="{FF2B5EF4-FFF2-40B4-BE49-F238E27FC236}">
                <a16:creationId xmlns:a16="http://schemas.microsoft.com/office/drawing/2014/main" id="{59CFEDB4-23D6-4405-864E-C2C7C05B8B66}"/>
              </a:ext>
            </a:extLst>
          </p:cNvPr>
          <p:cNvSpPr txBox="1"/>
          <p:nvPr/>
        </p:nvSpPr>
        <p:spPr>
          <a:xfrm>
            <a:off x="2691322" y="5038297"/>
            <a:ext cx="3360215" cy="446276"/>
          </a:xfrm>
          <a:prstGeom prst="rect">
            <a:avLst/>
          </a:prstGeom>
          <a:noFill/>
        </p:spPr>
        <p:txBody>
          <a:bodyPr wrap="none" rtlCol="0">
            <a:spAutoFit/>
          </a:bodyPr>
          <a:lstStyle/>
          <a:p>
            <a:r>
              <a:rPr lang="de-DE" sz="2300" b="1" dirty="0">
                <a:solidFill>
                  <a:srgbClr val="002060"/>
                </a:solidFill>
                <a:highlight>
                  <a:srgbClr val="C0C0C0"/>
                </a:highlight>
                <a:latin typeface="Arial" panose="020B0604020202020204" pitchFamily="34" charset="0"/>
                <a:cs typeface="Arial" panose="020B0604020202020204" pitchFamily="34" charset="0"/>
              </a:rPr>
              <a:t>Green – Smart - Digital</a:t>
            </a:r>
          </a:p>
        </p:txBody>
      </p:sp>
    </p:spTree>
    <p:extLst>
      <p:ext uri="{BB962C8B-B14F-4D97-AF65-F5344CB8AC3E}">
        <p14:creationId xmlns:p14="http://schemas.microsoft.com/office/powerpoint/2010/main" val="383942096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9"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40FAB5B0-769E-4FFC-B3C4-0B89C003FA26}"/>
              </a:ext>
            </a:extLst>
          </p:cNvPr>
          <p:cNvSpPr>
            <a:spLocks noGrp="1"/>
          </p:cNvSpPr>
          <p:nvPr>
            <p:ph idx="1"/>
          </p:nvPr>
        </p:nvSpPr>
        <p:spPr/>
        <p:txBody>
          <a:bodyPr>
            <a:normAutofit/>
          </a:bodyPr>
          <a:lstStyle/>
          <a:p>
            <a:endParaRPr lang="de-DE" dirty="0"/>
          </a:p>
          <a:p>
            <a:endParaRPr lang="de-DE" dirty="0"/>
          </a:p>
          <a:p>
            <a:r>
              <a:rPr lang="de-DE" dirty="0"/>
              <a:t>Projektlaufzeit: 1. Juli 2022 bis 30. Juni 2025 (36 Monate)</a:t>
            </a:r>
          </a:p>
          <a:p>
            <a:endParaRPr lang="de-DE" dirty="0"/>
          </a:p>
          <a:p>
            <a:r>
              <a:rPr lang="de-DE" b="1" dirty="0"/>
              <a:t>ADDTEX</a:t>
            </a:r>
            <a:r>
              <a:rPr lang="de-DE" dirty="0"/>
              <a:t> hat zum Ziel die strategischen und technologischen Fähigkeiten innerhalb der Unternehmen zu beschleunigen,   um Innovationen und ein stabiles Wachstum in der Branche voranzutreiben; und mit der strategischen Linie, Digitalisierung und Nachhaltigkeit zu unterstützen, um die digitale Transformation in der Herstellung  fortschrittlicher Materialien (technische Textilien) zu verbessern und umweltfreundliche Praktiken durch Kompetenzentwicklung zu fördern.</a:t>
            </a:r>
          </a:p>
          <a:p>
            <a:r>
              <a:rPr lang="de-DE" dirty="0"/>
              <a:t>Das Projektkonsortium besteht aus 12 Universitäten, Hochschulen und Textil-verbänden. Hauptaufgaben des </a:t>
            </a:r>
            <a:r>
              <a:rPr lang="de-DE" b="1" i="1" dirty="0"/>
              <a:t>IVGT</a:t>
            </a:r>
            <a:r>
              <a:rPr lang="de-DE" dirty="0"/>
              <a:t> sind die Arbeitspakete WP2 und WP5.</a:t>
            </a:r>
          </a:p>
        </p:txBody>
      </p:sp>
      <p:sp>
        <p:nvSpPr>
          <p:cNvPr id="3" name="Datumsplatzhalter 2">
            <a:extLst>
              <a:ext uri="{FF2B5EF4-FFF2-40B4-BE49-F238E27FC236}">
                <a16:creationId xmlns:a16="http://schemas.microsoft.com/office/drawing/2014/main" id="{07170CE7-55AD-49B6-9CEC-7D6B1905D377}"/>
              </a:ext>
            </a:extLst>
          </p:cNvPr>
          <p:cNvSpPr>
            <a:spLocks noGrp="1"/>
          </p:cNvSpPr>
          <p:nvPr>
            <p:ph type="dt" sz="half" idx="10"/>
          </p:nvPr>
        </p:nvSpPr>
        <p:spPr/>
        <p:txBody>
          <a:bodyPr/>
          <a:lstStyle/>
          <a:p>
            <a:r>
              <a:rPr lang="de-DE"/>
              <a:t>14.09.2022</a:t>
            </a:r>
          </a:p>
        </p:txBody>
      </p:sp>
      <p:sp>
        <p:nvSpPr>
          <p:cNvPr id="4" name="Fußzeilenplatzhalter 3">
            <a:extLst>
              <a:ext uri="{FF2B5EF4-FFF2-40B4-BE49-F238E27FC236}">
                <a16:creationId xmlns:a16="http://schemas.microsoft.com/office/drawing/2014/main" id="{E59B058F-6F49-43C9-ABA8-6940043F16BD}"/>
              </a:ext>
            </a:extLst>
          </p:cNvPr>
          <p:cNvSpPr>
            <a:spLocks noGrp="1"/>
          </p:cNvSpPr>
          <p:nvPr>
            <p:ph type="ftr" sz="quarter" idx="11"/>
          </p:nvPr>
        </p:nvSpPr>
        <p:spPr/>
        <p:txBody>
          <a:bodyPr/>
          <a:lstStyle/>
          <a:p>
            <a:r>
              <a:rPr lang="de-DE"/>
              <a:t>Europäisches Erasmus+ Projekt ADDTEX - (c) 2022 IVGT e.V. (Bericht: Stefan Schmidt)</a:t>
            </a:r>
          </a:p>
        </p:txBody>
      </p:sp>
      <p:sp>
        <p:nvSpPr>
          <p:cNvPr id="5" name="Foliennummernplatzhalter 4">
            <a:extLst>
              <a:ext uri="{FF2B5EF4-FFF2-40B4-BE49-F238E27FC236}">
                <a16:creationId xmlns:a16="http://schemas.microsoft.com/office/drawing/2014/main" id="{E90D5024-F255-40FE-A72B-52C087F58ECB}"/>
              </a:ext>
            </a:extLst>
          </p:cNvPr>
          <p:cNvSpPr>
            <a:spLocks noGrp="1"/>
          </p:cNvSpPr>
          <p:nvPr>
            <p:ph type="sldNum" sz="quarter" idx="4"/>
          </p:nvPr>
        </p:nvSpPr>
        <p:spPr/>
        <p:txBody>
          <a:bodyPr/>
          <a:lstStyle/>
          <a:p>
            <a:r>
              <a:rPr lang="de-DE" dirty="0"/>
              <a:t>Seite </a:t>
            </a:r>
            <a:fld id="{975888D7-7A09-48A0-BDDA-E2FF656EB51F}" type="slidenum">
              <a:rPr lang="de-DE" smtClean="0"/>
              <a:pPr/>
              <a:t>5</a:t>
            </a:fld>
            <a:endParaRPr lang="de-DE" dirty="0"/>
          </a:p>
        </p:txBody>
      </p:sp>
      <p:sp>
        <p:nvSpPr>
          <p:cNvPr id="2" name="Titel 1">
            <a:extLst>
              <a:ext uri="{FF2B5EF4-FFF2-40B4-BE49-F238E27FC236}">
                <a16:creationId xmlns:a16="http://schemas.microsoft.com/office/drawing/2014/main" id="{FCE22CBE-F28D-491C-83CD-0D8DC78A67D6}"/>
              </a:ext>
            </a:extLst>
          </p:cNvPr>
          <p:cNvSpPr>
            <a:spLocks noGrp="1"/>
          </p:cNvSpPr>
          <p:nvPr>
            <p:ph type="title"/>
          </p:nvPr>
        </p:nvSpPr>
        <p:spPr/>
        <p:txBody>
          <a:bodyPr/>
          <a:lstStyle/>
          <a:p>
            <a:r>
              <a:rPr lang="de-DE" dirty="0"/>
              <a:t>Förderung durch das Erasmus+ Programm der EU</a:t>
            </a:r>
          </a:p>
        </p:txBody>
      </p:sp>
      <p:pic>
        <p:nvPicPr>
          <p:cNvPr id="7" name="Grafik 6">
            <a:hlinkClick r:id="rId2"/>
            <a:extLst>
              <a:ext uri="{FF2B5EF4-FFF2-40B4-BE49-F238E27FC236}">
                <a16:creationId xmlns:a16="http://schemas.microsoft.com/office/drawing/2014/main" id="{678E2B37-A641-4015-B0B5-E371D33D1592}"/>
              </a:ext>
            </a:extLst>
          </p:cNvPr>
          <p:cNvPicPr>
            <a:picLocks noChangeAspect="1"/>
          </p:cNvPicPr>
          <p:nvPr/>
        </p:nvPicPr>
        <p:blipFill>
          <a:blip r:embed="rId3"/>
          <a:stretch>
            <a:fillRect/>
          </a:stretch>
        </p:blipFill>
        <p:spPr>
          <a:xfrm>
            <a:off x="3325155" y="1123623"/>
            <a:ext cx="3985357" cy="836109"/>
          </a:xfrm>
          <a:prstGeom prst="rect">
            <a:avLst/>
          </a:prstGeom>
        </p:spPr>
      </p:pic>
      <p:pic>
        <p:nvPicPr>
          <p:cNvPr id="9" name="Grafik 8">
            <a:extLst>
              <a:ext uri="{FF2B5EF4-FFF2-40B4-BE49-F238E27FC236}">
                <a16:creationId xmlns:a16="http://schemas.microsoft.com/office/drawing/2014/main" id="{FFE5CA1B-0A3C-475A-AB19-89B8E8D72D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316" y="1059650"/>
            <a:ext cx="2601157" cy="964054"/>
          </a:xfrm>
          <a:prstGeom prst="rect">
            <a:avLst/>
          </a:prstGeom>
        </p:spPr>
      </p:pic>
      <p:sp>
        <p:nvSpPr>
          <p:cNvPr id="11" name="Textfeld 10">
            <a:extLst>
              <a:ext uri="{FF2B5EF4-FFF2-40B4-BE49-F238E27FC236}">
                <a16:creationId xmlns:a16="http://schemas.microsoft.com/office/drawing/2014/main" id="{034A183D-4088-4FC1-A49C-DDBC37537D91}"/>
              </a:ext>
            </a:extLst>
          </p:cNvPr>
          <p:cNvSpPr txBox="1"/>
          <p:nvPr/>
        </p:nvSpPr>
        <p:spPr>
          <a:xfrm>
            <a:off x="583891" y="3305175"/>
            <a:ext cx="6659195" cy="446276"/>
          </a:xfrm>
          <a:prstGeom prst="rect">
            <a:avLst/>
          </a:prstGeom>
          <a:noFill/>
        </p:spPr>
        <p:txBody>
          <a:bodyPr wrap="none" rtlCol="0">
            <a:spAutoFit/>
          </a:bodyPr>
          <a:lstStyle/>
          <a:p>
            <a:r>
              <a:rPr lang="de-DE" sz="2300" b="1" dirty="0">
                <a:solidFill>
                  <a:srgbClr val="002060"/>
                </a:solidFill>
                <a:highlight>
                  <a:srgbClr val="C0C0C0"/>
                </a:highlight>
                <a:latin typeface="Arial" panose="020B0604020202020204" pitchFamily="34" charset="0"/>
                <a:cs typeface="Arial" panose="020B0604020202020204" pitchFamily="34" charset="0"/>
              </a:rPr>
              <a:t>innerhalb der Unternehmen zu beschleunigen,</a:t>
            </a:r>
          </a:p>
        </p:txBody>
      </p:sp>
      <p:sp>
        <p:nvSpPr>
          <p:cNvPr id="10" name="Textfeld 9">
            <a:extLst>
              <a:ext uri="{FF2B5EF4-FFF2-40B4-BE49-F238E27FC236}">
                <a16:creationId xmlns:a16="http://schemas.microsoft.com/office/drawing/2014/main" id="{27225882-8CF9-4219-9959-C643CC697054}"/>
              </a:ext>
            </a:extLst>
          </p:cNvPr>
          <p:cNvSpPr txBox="1"/>
          <p:nvPr/>
        </p:nvSpPr>
        <p:spPr>
          <a:xfrm>
            <a:off x="4155804" y="2988163"/>
            <a:ext cx="6849952" cy="446276"/>
          </a:xfrm>
          <a:prstGeom prst="rect">
            <a:avLst/>
          </a:prstGeom>
          <a:noFill/>
        </p:spPr>
        <p:txBody>
          <a:bodyPr wrap="none" rtlCol="0">
            <a:spAutoFit/>
          </a:bodyPr>
          <a:lstStyle/>
          <a:p>
            <a:r>
              <a:rPr lang="de-DE" sz="2300" b="1" dirty="0">
                <a:solidFill>
                  <a:srgbClr val="002060"/>
                </a:solidFill>
                <a:highlight>
                  <a:srgbClr val="C0C0C0"/>
                </a:highlight>
                <a:latin typeface="Arial" panose="020B0604020202020204" pitchFamily="34" charset="0"/>
                <a:cs typeface="Arial" panose="020B0604020202020204" pitchFamily="34" charset="0"/>
              </a:rPr>
              <a:t>strategischen und technologischen Fähigkeiten</a:t>
            </a:r>
          </a:p>
        </p:txBody>
      </p:sp>
      <p:sp>
        <p:nvSpPr>
          <p:cNvPr id="12" name="Textfeld 11">
            <a:extLst>
              <a:ext uri="{FF2B5EF4-FFF2-40B4-BE49-F238E27FC236}">
                <a16:creationId xmlns:a16="http://schemas.microsoft.com/office/drawing/2014/main" id="{92358D5E-EA4B-40A7-B8E5-9C3F90872F56}"/>
              </a:ext>
            </a:extLst>
          </p:cNvPr>
          <p:cNvSpPr txBox="1"/>
          <p:nvPr/>
        </p:nvSpPr>
        <p:spPr>
          <a:xfrm>
            <a:off x="9469124" y="3969359"/>
            <a:ext cx="2327625" cy="446276"/>
          </a:xfrm>
          <a:prstGeom prst="rect">
            <a:avLst/>
          </a:prstGeom>
          <a:noFill/>
        </p:spPr>
        <p:txBody>
          <a:bodyPr wrap="none" rtlCol="0">
            <a:spAutoFit/>
          </a:bodyPr>
          <a:lstStyle/>
          <a:p>
            <a:r>
              <a:rPr lang="de-DE" sz="2300" b="1" dirty="0">
                <a:solidFill>
                  <a:srgbClr val="002060"/>
                </a:solidFill>
                <a:highlight>
                  <a:srgbClr val="C0C0C0"/>
                </a:highlight>
                <a:latin typeface="Arial" panose="020B0604020202020204" pitchFamily="34" charset="0"/>
                <a:cs typeface="Arial" panose="020B0604020202020204" pitchFamily="34" charset="0"/>
              </a:rPr>
              <a:t>Transformation</a:t>
            </a:r>
          </a:p>
        </p:txBody>
      </p:sp>
      <p:sp>
        <p:nvSpPr>
          <p:cNvPr id="13" name="Textfeld 12">
            <a:extLst>
              <a:ext uri="{FF2B5EF4-FFF2-40B4-BE49-F238E27FC236}">
                <a16:creationId xmlns:a16="http://schemas.microsoft.com/office/drawing/2014/main" id="{E5D2F4BE-3D80-41F1-B25E-23A8BA81E626}"/>
              </a:ext>
            </a:extLst>
          </p:cNvPr>
          <p:cNvSpPr txBox="1"/>
          <p:nvPr/>
        </p:nvSpPr>
        <p:spPr>
          <a:xfrm>
            <a:off x="591625" y="4317259"/>
            <a:ext cx="2686954" cy="446276"/>
          </a:xfrm>
          <a:prstGeom prst="rect">
            <a:avLst/>
          </a:prstGeom>
          <a:noFill/>
        </p:spPr>
        <p:txBody>
          <a:bodyPr wrap="none" rtlCol="0">
            <a:spAutoFit/>
          </a:bodyPr>
          <a:lstStyle/>
          <a:p>
            <a:r>
              <a:rPr lang="de-DE" sz="2300" b="1" dirty="0">
                <a:solidFill>
                  <a:srgbClr val="002060"/>
                </a:solidFill>
                <a:highlight>
                  <a:srgbClr val="C0C0C0"/>
                </a:highlight>
                <a:latin typeface="Arial" panose="020B0604020202020204" pitchFamily="34" charset="0"/>
                <a:cs typeface="Arial" panose="020B0604020202020204" pitchFamily="34" charset="0"/>
              </a:rPr>
              <a:t>in der Herstellung</a:t>
            </a:r>
          </a:p>
        </p:txBody>
      </p:sp>
    </p:spTree>
    <p:extLst>
      <p:ext uri="{BB962C8B-B14F-4D97-AF65-F5344CB8AC3E}">
        <p14:creationId xmlns:p14="http://schemas.microsoft.com/office/powerpoint/2010/main" val="198252479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63B9496-389F-4EAB-A259-1000A9D352AE}"/>
              </a:ext>
            </a:extLst>
          </p:cNvPr>
          <p:cNvSpPr>
            <a:spLocks noGrp="1"/>
          </p:cNvSpPr>
          <p:nvPr>
            <p:ph type="title"/>
          </p:nvPr>
        </p:nvSpPr>
        <p:spPr/>
        <p:txBody>
          <a:bodyPr/>
          <a:lstStyle/>
          <a:p>
            <a:r>
              <a:rPr lang="de-DE" dirty="0"/>
              <a:t>Das ADDTEX Konsortium</a:t>
            </a:r>
          </a:p>
        </p:txBody>
      </p:sp>
      <p:sp>
        <p:nvSpPr>
          <p:cNvPr id="4" name="Datumsplatzhalter 3">
            <a:extLst>
              <a:ext uri="{FF2B5EF4-FFF2-40B4-BE49-F238E27FC236}">
                <a16:creationId xmlns:a16="http://schemas.microsoft.com/office/drawing/2014/main" id="{C52FE211-228A-4DD7-A49C-B8EEDB6DA7E6}"/>
              </a:ext>
            </a:extLst>
          </p:cNvPr>
          <p:cNvSpPr>
            <a:spLocks noGrp="1"/>
          </p:cNvSpPr>
          <p:nvPr>
            <p:ph type="dt" sz="half" idx="10"/>
          </p:nvPr>
        </p:nvSpPr>
        <p:spPr/>
        <p:txBody>
          <a:bodyPr/>
          <a:lstStyle/>
          <a:p>
            <a:r>
              <a:rPr lang="de-DE"/>
              <a:t>14.09.2022</a:t>
            </a:r>
            <a:endParaRPr lang="de-DE" dirty="0"/>
          </a:p>
        </p:txBody>
      </p:sp>
      <p:sp>
        <p:nvSpPr>
          <p:cNvPr id="5" name="Fußzeilenplatzhalter 4">
            <a:extLst>
              <a:ext uri="{FF2B5EF4-FFF2-40B4-BE49-F238E27FC236}">
                <a16:creationId xmlns:a16="http://schemas.microsoft.com/office/drawing/2014/main" id="{89D0B75D-DBA3-4AA9-BD43-1F0464E95893}"/>
              </a:ext>
            </a:extLst>
          </p:cNvPr>
          <p:cNvSpPr>
            <a:spLocks noGrp="1"/>
          </p:cNvSpPr>
          <p:nvPr>
            <p:ph type="ftr" sz="quarter" idx="11"/>
          </p:nvPr>
        </p:nvSpPr>
        <p:spPr/>
        <p:txBody>
          <a:bodyPr/>
          <a:lstStyle/>
          <a:p>
            <a:r>
              <a:rPr lang="de-DE"/>
              <a:t>Europäisches Erasmus+ Projekt ADDTEX - (c) 2022 IVGT e.V. (Bericht: Stefan Schmidt)</a:t>
            </a:r>
            <a:endParaRPr lang="de-DE" dirty="0"/>
          </a:p>
        </p:txBody>
      </p:sp>
      <p:sp>
        <p:nvSpPr>
          <p:cNvPr id="6" name="Foliennummernplatzhalter 5">
            <a:extLst>
              <a:ext uri="{FF2B5EF4-FFF2-40B4-BE49-F238E27FC236}">
                <a16:creationId xmlns:a16="http://schemas.microsoft.com/office/drawing/2014/main" id="{7101AA31-507B-4EF1-9455-DF1A253C97A1}"/>
              </a:ext>
            </a:extLst>
          </p:cNvPr>
          <p:cNvSpPr>
            <a:spLocks noGrp="1"/>
          </p:cNvSpPr>
          <p:nvPr>
            <p:ph type="sldNum" sz="quarter" idx="4"/>
          </p:nvPr>
        </p:nvSpPr>
        <p:spPr/>
        <p:txBody>
          <a:bodyPr/>
          <a:lstStyle/>
          <a:p>
            <a:r>
              <a:rPr lang="de-DE" dirty="0"/>
              <a:t>Seite </a:t>
            </a:r>
            <a:fld id="{975888D7-7A09-48A0-BDDA-E2FF656EB51F}" type="slidenum">
              <a:rPr lang="de-DE" smtClean="0"/>
              <a:pPr/>
              <a:t>6</a:t>
            </a:fld>
            <a:endParaRPr lang="de-DE" dirty="0"/>
          </a:p>
        </p:txBody>
      </p:sp>
      <p:pic>
        <p:nvPicPr>
          <p:cNvPr id="7" name="Grafik 6">
            <a:extLst>
              <a:ext uri="{FF2B5EF4-FFF2-40B4-BE49-F238E27FC236}">
                <a16:creationId xmlns:a16="http://schemas.microsoft.com/office/drawing/2014/main" id="{24EE1B50-97B5-41A2-BF49-84EB17E4EB14}"/>
              </a:ext>
            </a:extLst>
          </p:cNvPr>
          <p:cNvPicPr>
            <a:picLocks noChangeAspect="1"/>
          </p:cNvPicPr>
          <p:nvPr/>
        </p:nvPicPr>
        <p:blipFill>
          <a:blip r:embed="rId2"/>
          <a:stretch>
            <a:fillRect/>
          </a:stretch>
        </p:blipFill>
        <p:spPr>
          <a:xfrm>
            <a:off x="323849" y="1201993"/>
            <a:ext cx="8527904" cy="5030131"/>
          </a:xfrm>
          <a:prstGeom prst="rect">
            <a:avLst/>
          </a:prstGeom>
        </p:spPr>
      </p:pic>
      <p:sp>
        <p:nvSpPr>
          <p:cNvPr id="2" name="Textfeld 1">
            <a:extLst>
              <a:ext uri="{FF2B5EF4-FFF2-40B4-BE49-F238E27FC236}">
                <a16:creationId xmlns:a16="http://schemas.microsoft.com/office/drawing/2014/main" id="{32082F5E-F20A-43B2-83CD-7414E2B29BC7}"/>
              </a:ext>
            </a:extLst>
          </p:cNvPr>
          <p:cNvSpPr txBox="1"/>
          <p:nvPr/>
        </p:nvSpPr>
        <p:spPr>
          <a:xfrm>
            <a:off x="8767094" y="1467890"/>
            <a:ext cx="3110581" cy="4862870"/>
          </a:xfrm>
          <a:prstGeom prst="rect">
            <a:avLst/>
          </a:prstGeom>
          <a:noFill/>
        </p:spPr>
        <p:txBody>
          <a:bodyPr wrap="square" rtlCol="0">
            <a:spAutoFit/>
          </a:bodyPr>
          <a:lstStyle/>
          <a:p>
            <a:pPr marL="171450" indent="-171450">
              <a:buFont typeface="Arial" panose="020B0604020202020204" pitchFamily="34" charset="0"/>
              <a:buChar char="•"/>
            </a:pPr>
            <a:r>
              <a:rPr lang="en-US" sz="1000" b="1" dirty="0">
                <a:solidFill>
                  <a:schemeClr val="tx1">
                    <a:lumMod val="50000"/>
                    <a:lumOff val="50000"/>
                  </a:schemeClr>
                </a:solidFill>
              </a:rPr>
              <a:t>ASSOCIACIO AGRUPACIO D'EMPRESES INNOVADORES TEXTILS (</a:t>
            </a:r>
            <a:r>
              <a:rPr lang="en-US" sz="1000" b="1" dirty="0">
                <a:solidFill>
                  <a:schemeClr val="tx1">
                    <a:lumMod val="50000"/>
                    <a:lumOff val="50000"/>
                  </a:schemeClr>
                </a:solidFill>
                <a:hlinkClick r:id="rId3"/>
              </a:rPr>
              <a:t>AEI TÈXTILS</a:t>
            </a:r>
            <a:r>
              <a:rPr lang="en-US" sz="1000" b="1" dirty="0">
                <a:solidFill>
                  <a:schemeClr val="tx1">
                    <a:lumMod val="50000"/>
                    <a:lumOff val="50000"/>
                  </a:schemeClr>
                </a:solidFill>
              </a:rPr>
              <a:t>) </a:t>
            </a:r>
            <a:endParaRPr lang="de-DE" sz="1000" dirty="0">
              <a:solidFill>
                <a:schemeClr val="tx1">
                  <a:lumMod val="50000"/>
                  <a:lumOff val="50000"/>
                </a:schemeClr>
              </a:solidFill>
            </a:endParaRPr>
          </a:p>
          <a:p>
            <a:pPr marL="171450" indent="-171450">
              <a:buFont typeface="Arial" panose="020B0604020202020204" pitchFamily="34" charset="0"/>
              <a:buChar char="•"/>
            </a:pPr>
            <a:endParaRPr lang="en-US" sz="1000" b="1" dirty="0">
              <a:solidFill>
                <a:schemeClr val="tx1">
                  <a:lumMod val="50000"/>
                  <a:lumOff val="50000"/>
                </a:schemeClr>
              </a:solidFill>
            </a:endParaRPr>
          </a:p>
          <a:p>
            <a:pPr marL="171450" indent="-171450">
              <a:buFont typeface="Arial" panose="020B0604020202020204" pitchFamily="34" charset="0"/>
              <a:buChar char="•"/>
            </a:pPr>
            <a:r>
              <a:rPr lang="en-US" sz="1000" b="1" dirty="0">
                <a:solidFill>
                  <a:schemeClr val="tx1">
                    <a:lumMod val="50000"/>
                    <a:lumOff val="50000"/>
                  </a:schemeClr>
                </a:solidFill>
              </a:rPr>
              <a:t>CLUTEX - KLASTR TECHNICKE TEXTILIE (</a:t>
            </a:r>
            <a:r>
              <a:rPr lang="en-US" sz="1000" b="1" dirty="0">
                <a:solidFill>
                  <a:schemeClr val="tx1">
                    <a:lumMod val="50000"/>
                    <a:lumOff val="50000"/>
                  </a:schemeClr>
                </a:solidFill>
                <a:hlinkClick r:id="rId4"/>
              </a:rPr>
              <a:t>CLUTEX</a:t>
            </a:r>
            <a:r>
              <a:rPr lang="en-US" sz="1000" b="1" dirty="0">
                <a:solidFill>
                  <a:schemeClr val="tx1">
                    <a:lumMod val="50000"/>
                    <a:lumOff val="50000"/>
                  </a:schemeClr>
                </a:solidFill>
              </a:rPr>
              <a:t>) </a:t>
            </a:r>
            <a:endParaRPr lang="de-DE" sz="1000" dirty="0">
              <a:solidFill>
                <a:schemeClr val="tx1">
                  <a:lumMod val="50000"/>
                  <a:lumOff val="50000"/>
                </a:schemeClr>
              </a:solidFill>
            </a:endParaRPr>
          </a:p>
          <a:p>
            <a:pPr marL="171450" indent="-171450">
              <a:buFont typeface="Arial" panose="020B0604020202020204" pitchFamily="34" charset="0"/>
              <a:buChar char="•"/>
            </a:pPr>
            <a:endParaRPr lang="es-ES_tradnl" sz="1000" b="1" dirty="0">
              <a:solidFill>
                <a:schemeClr val="tx1">
                  <a:lumMod val="50000"/>
                  <a:lumOff val="50000"/>
                </a:schemeClr>
              </a:solidFill>
            </a:endParaRPr>
          </a:p>
          <a:p>
            <a:pPr marL="171450" indent="-171450">
              <a:buFont typeface="Arial" panose="020B0604020202020204" pitchFamily="34" charset="0"/>
              <a:buChar char="•"/>
            </a:pPr>
            <a:r>
              <a:rPr lang="es-ES_tradnl" sz="1000" b="1" dirty="0">
                <a:solidFill>
                  <a:schemeClr val="tx1">
                    <a:lumMod val="50000"/>
                    <a:lumOff val="50000"/>
                  </a:schemeClr>
                </a:solidFill>
              </a:rPr>
              <a:t>CENTRO TECNOLOGICO DAS INDUSTRIAS TEXTIL E DO VESTUARIO DE PORTUGAL (</a:t>
            </a:r>
            <a:r>
              <a:rPr lang="es-ES_tradnl" sz="1000" b="1" dirty="0">
                <a:solidFill>
                  <a:schemeClr val="tx1">
                    <a:lumMod val="50000"/>
                    <a:lumOff val="50000"/>
                  </a:schemeClr>
                </a:solidFill>
                <a:hlinkClick r:id="rId5"/>
              </a:rPr>
              <a:t>CITEVE</a:t>
            </a:r>
            <a:r>
              <a:rPr lang="es-ES_tradnl" sz="1000" b="1" dirty="0">
                <a:solidFill>
                  <a:schemeClr val="tx1">
                    <a:lumMod val="50000"/>
                    <a:lumOff val="50000"/>
                  </a:schemeClr>
                </a:solidFill>
              </a:rPr>
              <a:t>) </a:t>
            </a:r>
            <a:endParaRPr lang="de-DE" sz="1000" dirty="0">
              <a:solidFill>
                <a:schemeClr val="tx1">
                  <a:lumMod val="50000"/>
                  <a:lumOff val="50000"/>
                </a:schemeClr>
              </a:solidFill>
            </a:endParaRPr>
          </a:p>
          <a:p>
            <a:pPr marL="171450" indent="-171450">
              <a:buFont typeface="Arial" panose="020B0604020202020204" pitchFamily="34" charset="0"/>
              <a:buChar char="•"/>
            </a:pPr>
            <a:endParaRPr lang="en-US" sz="1000" b="1" dirty="0">
              <a:solidFill>
                <a:schemeClr val="tx1">
                  <a:lumMod val="50000"/>
                  <a:lumOff val="50000"/>
                </a:schemeClr>
              </a:solidFill>
            </a:endParaRPr>
          </a:p>
          <a:p>
            <a:pPr marL="171450" indent="-171450">
              <a:buFont typeface="Arial" panose="020B0604020202020204" pitchFamily="34" charset="0"/>
              <a:buChar char="•"/>
            </a:pPr>
            <a:r>
              <a:rPr lang="en-US" sz="1000" b="1" dirty="0">
                <a:solidFill>
                  <a:schemeClr val="tx1">
                    <a:lumMod val="50000"/>
                    <a:lumOff val="50000"/>
                  </a:schemeClr>
                </a:solidFill>
              </a:rPr>
              <a:t>INDUSTRIEVERBAND VEREDLUNG - GARNE- GEWEBE – TECHNISCHE TEXTILIEN (</a:t>
            </a:r>
            <a:r>
              <a:rPr lang="en-US" sz="1000" b="1" dirty="0">
                <a:solidFill>
                  <a:schemeClr val="tx1">
                    <a:lumMod val="50000"/>
                    <a:lumOff val="50000"/>
                  </a:schemeClr>
                </a:solidFill>
                <a:hlinkClick r:id="rId6"/>
              </a:rPr>
              <a:t>IVGT</a:t>
            </a:r>
            <a:r>
              <a:rPr lang="en-US" sz="1000" b="1" dirty="0">
                <a:solidFill>
                  <a:schemeClr val="tx1">
                    <a:lumMod val="50000"/>
                    <a:lumOff val="50000"/>
                  </a:schemeClr>
                </a:solidFill>
              </a:rPr>
              <a:t>) </a:t>
            </a:r>
            <a:endParaRPr lang="de-DE" sz="1000" dirty="0">
              <a:solidFill>
                <a:schemeClr val="tx1">
                  <a:lumMod val="50000"/>
                  <a:lumOff val="50000"/>
                </a:schemeClr>
              </a:solidFill>
            </a:endParaRPr>
          </a:p>
          <a:p>
            <a:pPr marL="171450" indent="-171450">
              <a:buFont typeface="Arial" panose="020B0604020202020204" pitchFamily="34" charset="0"/>
              <a:buChar char="•"/>
            </a:pPr>
            <a:endParaRPr lang="es-ES_tradnl" sz="1000" b="1" dirty="0">
              <a:solidFill>
                <a:schemeClr val="tx1">
                  <a:lumMod val="50000"/>
                  <a:lumOff val="50000"/>
                </a:schemeClr>
              </a:solidFill>
            </a:endParaRPr>
          </a:p>
          <a:p>
            <a:pPr marL="171450" indent="-171450">
              <a:buFont typeface="Arial" panose="020B0604020202020204" pitchFamily="34" charset="0"/>
              <a:buChar char="•"/>
            </a:pPr>
            <a:r>
              <a:rPr lang="es-ES_tradnl" sz="1000" b="1" dirty="0">
                <a:solidFill>
                  <a:schemeClr val="tx1">
                    <a:lumMod val="50000"/>
                    <a:lumOff val="50000"/>
                  </a:schemeClr>
                </a:solidFill>
              </a:rPr>
              <a:t>TITERA, TEHNICNO INOVATIVNE TEHNOLOGIJE, DOO (</a:t>
            </a:r>
            <a:r>
              <a:rPr lang="es-ES_tradnl" sz="1000" b="1" dirty="0">
                <a:solidFill>
                  <a:schemeClr val="tx1">
                    <a:lumMod val="50000"/>
                    <a:lumOff val="50000"/>
                  </a:schemeClr>
                </a:solidFill>
                <a:hlinkClick r:id="rId7"/>
              </a:rPr>
              <a:t>TITERA</a:t>
            </a:r>
            <a:r>
              <a:rPr lang="es-ES_tradnl" sz="1000" b="1" dirty="0">
                <a:solidFill>
                  <a:schemeClr val="tx1">
                    <a:lumMod val="50000"/>
                    <a:lumOff val="50000"/>
                  </a:schemeClr>
                </a:solidFill>
              </a:rPr>
              <a:t>) </a:t>
            </a:r>
            <a:endParaRPr lang="de-DE" sz="1000" dirty="0">
              <a:solidFill>
                <a:schemeClr val="tx1">
                  <a:lumMod val="50000"/>
                  <a:lumOff val="50000"/>
                </a:schemeClr>
              </a:solidFill>
            </a:endParaRPr>
          </a:p>
          <a:p>
            <a:pPr marL="171450" indent="-171450">
              <a:buFont typeface="Arial" panose="020B0604020202020204" pitchFamily="34" charset="0"/>
              <a:buChar char="•"/>
            </a:pPr>
            <a:endParaRPr lang="es-ES" sz="1000" b="1" dirty="0">
              <a:solidFill>
                <a:schemeClr val="tx1">
                  <a:lumMod val="50000"/>
                  <a:lumOff val="50000"/>
                </a:schemeClr>
              </a:solidFill>
            </a:endParaRPr>
          </a:p>
          <a:p>
            <a:pPr marL="171450" indent="-171450">
              <a:buFont typeface="Arial" panose="020B0604020202020204" pitchFamily="34" charset="0"/>
              <a:buChar char="•"/>
            </a:pPr>
            <a:r>
              <a:rPr lang="es-ES" sz="1000" b="1" dirty="0">
                <a:solidFill>
                  <a:schemeClr val="tx1">
                    <a:lumMod val="50000"/>
                    <a:lumOff val="50000"/>
                  </a:schemeClr>
                </a:solidFill>
              </a:rPr>
              <a:t>UNIVERSITAT POLITECNICA DE CATALUNYA (</a:t>
            </a:r>
            <a:r>
              <a:rPr lang="es-ES" sz="1000" b="1" dirty="0">
                <a:solidFill>
                  <a:schemeClr val="tx1">
                    <a:lumMod val="50000"/>
                    <a:lumOff val="50000"/>
                  </a:schemeClr>
                </a:solidFill>
                <a:hlinkClick r:id="rId8"/>
              </a:rPr>
              <a:t>UPC</a:t>
            </a:r>
            <a:r>
              <a:rPr lang="es-ES" sz="1000" b="1" dirty="0">
                <a:solidFill>
                  <a:schemeClr val="tx1">
                    <a:lumMod val="50000"/>
                    <a:lumOff val="50000"/>
                  </a:schemeClr>
                </a:solidFill>
              </a:rPr>
              <a:t>)</a:t>
            </a:r>
            <a:endParaRPr lang="de-DE" sz="1000" dirty="0">
              <a:solidFill>
                <a:schemeClr val="tx1">
                  <a:lumMod val="50000"/>
                  <a:lumOff val="50000"/>
                </a:schemeClr>
              </a:solidFill>
            </a:endParaRPr>
          </a:p>
          <a:p>
            <a:pPr marL="171450" indent="-171450">
              <a:buFont typeface="Arial" panose="020B0604020202020204" pitchFamily="34" charset="0"/>
              <a:buChar char="•"/>
            </a:pPr>
            <a:endParaRPr lang="en-US" sz="1000" b="1" dirty="0">
              <a:solidFill>
                <a:schemeClr val="tx1">
                  <a:lumMod val="50000"/>
                  <a:lumOff val="50000"/>
                </a:schemeClr>
              </a:solidFill>
            </a:endParaRPr>
          </a:p>
          <a:p>
            <a:pPr marL="171450" indent="-171450">
              <a:buFont typeface="Arial" panose="020B0604020202020204" pitchFamily="34" charset="0"/>
              <a:buChar char="•"/>
            </a:pPr>
            <a:r>
              <a:rPr lang="en-US" sz="1000" b="1" dirty="0">
                <a:solidFill>
                  <a:schemeClr val="tx1">
                    <a:lumMod val="50000"/>
                    <a:lumOff val="50000"/>
                  </a:schemeClr>
                </a:solidFill>
              </a:rPr>
              <a:t>HOEGSKOLAN I BORAS (</a:t>
            </a:r>
            <a:r>
              <a:rPr lang="en-US" sz="1000" b="1" dirty="0">
                <a:solidFill>
                  <a:schemeClr val="tx1">
                    <a:lumMod val="50000"/>
                    <a:lumOff val="50000"/>
                  </a:schemeClr>
                </a:solidFill>
                <a:hlinkClick r:id="rId9"/>
              </a:rPr>
              <a:t>UB</a:t>
            </a:r>
            <a:r>
              <a:rPr lang="en-US" sz="1000" b="1" dirty="0">
                <a:solidFill>
                  <a:schemeClr val="tx1">
                    <a:lumMod val="50000"/>
                    <a:lumOff val="50000"/>
                  </a:schemeClr>
                </a:solidFill>
              </a:rPr>
              <a:t>)</a:t>
            </a:r>
            <a:endParaRPr lang="de-DE" sz="1000" dirty="0">
              <a:solidFill>
                <a:schemeClr val="tx1">
                  <a:lumMod val="50000"/>
                  <a:lumOff val="50000"/>
                </a:schemeClr>
              </a:solidFill>
            </a:endParaRPr>
          </a:p>
          <a:p>
            <a:pPr marL="171450" indent="-171450">
              <a:buFont typeface="Arial" panose="020B0604020202020204" pitchFamily="34" charset="0"/>
              <a:buChar char="•"/>
            </a:pPr>
            <a:endParaRPr lang="en-US" sz="1000" b="1" dirty="0">
              <a:solidFill>
                <a:schemeClr val="tx1">
                  <a:lumMod val="50000"/>
                  <a:lumOff val="50000"/>
                </a:schemeClr>
              </a:solidFill>
            </a:endParaRPr>
          </a:p>
          <a:p>
            <a:pPr marL="171450" indent="-171450">
              <a:buFont typeface="Arial" panose="020B0604020202020204" pitchFamily="34" charset="0"/>
              <a:buChar char="•"/>
            </a:pPr>
            <a:r>
              <a:rPr lang="en-US" sz="1000" b="1" dirty="0">
                <a:solidFill>
                  <a:schemeClr val="tx1">
                    <a:lumMod val="50000"/>
                    <a:lumOff val="50000"/>
                  </a:schemeClr>
                </a:solidFill>
              </a:rPr>
              <a:t>Technological University of the Shannon: Midlands Midwest (</a:t>
            </a:r>
            <a:r>
              <a:rPr lang="en-US" sz="1000" b="1" dirty="0">
                <a:solidFill>
                  <a:schemeClr val="tx1">
                    <a:lumMod val="50000"/>
                    <a:lumOff val="50000"/>
                  </a:schemeClr>
                </a:solidFill>
                <a:hlinkClick r:id="rId10"/>
              </a:rPr>
              <a:t>TUS</a:t>
            </a:r>
            <a:r>
              <a:rPr lang="en-US" sz="1000" b="1" dirty="0">
                <a:solidFill>
                  <a:schemeClr val="tx1">
                    <a:lumMod val="50000"/>
                    <a:lumOff val="50000"/>
                  </a:schemeClr>
                </a:solidFill>
              </a:rPr>
              <a:t> and </a:t>
            </a:r>
            <a:r>
              <a:rPr lang="en-US" sz="1000" b="1" dirty="0">
                <a:solidFill>
                  <a:schemeClr val="tx1">
                    <a:lumMod val="50000"/>
                    <a:lumOff val="50000"/>
                  </a:schemeClr>
                </a:solidFill>
                <a:hlinkClick r:id="rId11"/>
              </a:rPr>
              <a:t>LIT</a:t>
            </a:r>
            <a:r>
              <a:rPr lang="en-US" sz="1000" b="1" dirty="0">
                <a:solidFill>
                  <a:schemeClr val="tx1">
                    <a:lumMod val="50000"/>
                    <a:lumOff val="50000"/>
                  </a:schemeClr>
                </a:solidFill>
              </a:rPr>
              <a:t>)</a:t>
            </a:r>
            <a:endParaRPr lang="de-DE" sz="1000" dirty="0">
              <a:solidFill>
                <a:schemeClr val="tx1">
                  <a:lumMod val="50000"/>
                  <a:lumOff val="50000"/>
                </a:schemeClr>
              </a:solidFill>
            </a:endParaRPr>
          </a:p>
          <a:p>
            <a:pPr marL="171450" indent="-171450">
              <a:buFont typeface="Arial" panose="020B0604020202020204" pitchFamily="34" charset="0"/>
              <a:buChar char="•"/>
            </a:pPr>
            <a:endParaRPr lang="en-US" sz="1000" b="1" dirty="0">
              <a:solidFill>
                <a:schemeClr val="tx1">
                  <a:lumMod val="50000"/>
                  <a:lumOff val="50000"/>
                </a:schemeClr>
              </a:solidFill>
            </a:endParaRPr>
          </a:p>
          <a:p>
            <a:pPr marL="171450" indent="-171450">
              <a:buFont typeface="Arial" panose="020B0604020202020204" pitchFamily="34" charset="0"/>
              <a:buChar char="•"/>
            </a:pPr>
            <a:r>
              <a:rPr lang="en-US" sz="1000" b="1" dirty="0">
                <a:solidFill>
                  <a:schemeClr val="tx1">
                    <a:lumMod val="50000"/>
                    <a:lumOff val="50000"/>
                  </a:schemeClr>
                </a:solidFill>
              </a:rPr>
              <a:t>PIN SOC.CONS. A R.L. - SERVIZI DIDATTICI E SCIENTIFICI PER L UNIVERSITA DI FIRENZE (</a:t>
            </a:r>
            <a:r>
              <a:rPr lang="en-US" sz="1000" b="1" dirty="0">
                <a:solidFill>
                  <a:schemeClr val="tx1">
                    <a:lumMod val="50000"/>
                    <a:lumOff val="50000"/>
                  </a:schemeClr>
                </a:solidFill>
                <a:hlinkClick r:id="rId12"/>
              </a:rPr>
              <a:t>PIN</a:t>
            </a:r>
            <a:r>
              <a:rPr lang="en-US" sz="1000" b="1" dirty="0">
                <a:solidFill>
                  <a:schemeClr val="tx1">
                    <a:lumMod val="50000"/>
                    <a:lumOff val="50000"/>
                  </a:schemeClr>
                </a:solidFill>
              </a:rPr>
              <a:t>)</a:t>
            </a:r>
            <a:endParaRPr lang="de-DE" sz="1000" dirty="0">
              <a:solidFill>
                <a:schemeClr val="tx1">
                  <a:lumMod val="50000"/>
                  <a:lumOff val="50000"/>
                </a:schemeClr>
              </a:solidFill>
            </a:endParaRPr>
          </a:p>
          <a:p>
            <a:pPr marL="171450" indent="-171450">
              <a:buFont typeface="Arial" panose="020B0604020202020204" pitchFamily="34" charset="0"/>
              <a:buChar char="•"/>
            </a:pPr>
            <a:endParaRPr lang="en-US" sz="1000" b="1" dirty="0">
              <a:solidFill>
                <a:schemeClr val="tx1">
                  <a:lumMod val="50000"/>
                  <a:lumOff val="50000"/>
                </a:schemeClr>
              </a:solidFill>
            </a:endParaRPr>
          </a:p>
          <a:p>
            <a:pPr marL="171450" indent="-171450">
              <a:buFont typeface="Arial" panose="020B0604020202020204" pitchFamily="34" charset="0"/>
              <a:buChar char="•"/>
            </a:pPr>
            <a:r>
              <a:rPr lang="en-US" sz="1000" b="1" dirty="0">
                <a:solidFill>
                  <a:schemeClr val="tx1">
                    <a:lumMod val="50000"/>
                    <a:lumOff val="50000"/>
                  </a:schemeClr>
                </a:solidFill>
              </a:rPr>
              <a:t>DIMIOURGIKI SKEPSI ANAPTYXIS (</a:t>
            </a:r>
            <a:r>
              <a:rPr lang="en-US" sz="1000" b="1" dirty="0">
                <a:solidFill>
                  <a:schemeClr val="tx1">
                    <a:lumMod val="50000"/>
                    <a:lumOff val="50000"/>
                  </a:schemeClr>
                </a:solidFill>
                <a:hlinkClick r:id="rId13"/>
              </a:rPr>
              <a:t>CRE.THI.DEV</a:t>
            </a:r>
            <a:r>
              <a:rPr lang="en-US" sz="1000" b="1" dirty="0">
                <a:solidFill>
                  <a:schemeClr val="tx1">
                    <a:lumMod val="50000"/>
                    <a:lumOff val="50000"/>
                  </a:schemeClr>
                </a:solidFill>
              </a:rPr>
              <a:t>),</a:t>
            </a:r>
            <a:endParaRPr lang="de-DE" sz="1000" dirty="0">
              <a:solidFill>
                <a:schemeClr val="tx1">
                  <a:lumMod val="50000"/>
                  <a:lumOff val="50000"/>
                </a:schemeClr>
              </a:solidFill>
            </a:endParaRPr>
          </a:p>
          <a:p>
            <a:pPr marL="171450" indent="-171450">
              <a:buFont typeface="Arial" panose="020B0604020202020204" pitchFamily="34" charset="0"/>
              <a:buChar char="•"/>
            </a:pPr>
            <a:endParaRPr lang="es-ES_tradnl" sz="1000" b="1" dirty="0">
              <a:solidFill>
                <a:schemeClr val="tx1">
                  <a:lumMod val="50000"/>
                  <a:lumOff val="50000"/>
                </a:schemeClr>
              </a:solidFill>
            </a:endParaRPr>
          </a:p>
          <a:p>
            <a:pPr marL="171450" indent="-171450">
              <a:buFont typeface="Arial" panose="020B0604020202020204" pitchFamily="34" charset="0"/>
              <a:buChar char="•"/>
            </a:pPr>
            <a:r>
              <a:rPr lang="es-ES_tradnl" sz="1000" b="1" dirty="0">
                <a:solidFill>
                  <a:schemeClr val="tx1">
                    <a:lumMod val="50000"/>
                    <a:lumOff val="50000"/>
                  </a:schemeClr>
                </a:solidFill>
              </a:rPr>
              <a:t>CENTRO ITALIANO PER L'APPRENDIMENTO PERMANENTE (</a:t>
            </a:r>
            <a:r>
              <a:rPr lang="es-ES_tradnl" sz="1000" b="1" dirty="0">
                <a:solidFill>
                  <a:schemeClr val="tx1">
                    <a:lumMod val="50000"/>
                    <a:lumOff val="50000"/>
                  </a:schemeClr>
                </a:solidFill>
                <a:hlinkClick r:id="rId14"/>
              </a:rPr>
              <a:t>CIAPE</a:t>
            </a:r>
            <a:r>
              <a:rPr lang="es-ES_tradnl" sz="1000" b="1" dirty="0">
                <a:solidFill>
                  <a:schemeClr val="tx1">
                    <a:lumMod val="50000"/>
                    <a:lumOff val="50000"/>
                  </a:schemeClr>
                </a:solidFill>
              </a:rPr>
              <a:t>),</a:t>
            </a:r>
            <a:endParaRPr lang="de-DE" sz="1000" dirty="0">
              <a:solidFill>
                <a:schemeClr val="tx1">
                  <a:lumMod val="50000"/>
                  <a:lumOff val="50000"/>
                </a:schemeClr>
              </a:solidFill>
            </a:endParaRPr>
          </a:p>
          <a:p>
            <a:pPr marL="171450" indent="-171450">
              <a:buFont typeface="Arial" panose="020B0604020202020204" pitchFamily="34" charset="0"/>
              <a:buChar char="•"/>
            </a:pPr>
            <a:endParaRPr lang="es-ES_tradnl" sz="1000" b="1" dirty="0">
              <a:solidFill>
                <a:schemeClr val="tx1">
                  <a:lumMod val="50000"/>
                  <a:lumOff val="50000"/>
                </a:schemeClr>
              </a:solidFill>
            </a:endParaRPr>
          </a:p>
          <a:p>
            <a:pPr marL="171450" indent="-171450">
              <a:buFont typeface="Arial" panose="020B0604020202020204" pitchFamily="34" charset="0"/>
              <a:buChar char="•"/>
            </a:pPr>
            <a:r>
              <a:rPr lang="es-ES_tradnl" sz="1000" b="1" dirty="0">
                <a:solidFill>
                  <a:schemeClr val="tx1">
                    <a:lumMod val="50000"/>
                    <a:lumOff val="50000"/>
                  </a:schemeClr>
                </a:solidFill>
              </a:rPr>
              <a:t>INSTITUTUL NATIONAL DE CERCETARE-DEZVOLTARE PENTRU TEXTILE SI PIELARIE (</a:t>
            </a:r>
            <a:r>
              <a:rPr lang="es-ES_tradnl" sz="1000" b="1" dirty="0">
                <a:solidFill>
                  <a:schemeClr val="tx1">
                    <a:lumMod val="50000"/>
                    <a:lumOff val="50000"/>
                  </a:schemeClr>
                </a:solidFill>
                <a:hlinkClick r:id="rId15"/>
              </a:rPr>
              <a:t>INCDTP</a:t>
            </a:r>
            <a:r>
              <a:rPr lang="es-ES_tradnl" sz="1000" b="1" dirty="0">
                <a:solidFill>
                  <a:schemeClr val="tx1">
                    <a:lumMod val="50000"/>
                    <a:lumOff val="50000"/>
                  </a:schemeClr>
                </a:solidFill>
              </a:rPr>
              <a:t>)</a:t>
            </a:r>
            <a:endParaRPr lang="de-DE" sz="1000" dirty="0">
              <a:solidFill>
                <a:schemeClr val="tx1">
                  <a:lumMod val="50000"/>
                  <a:lumOff val="50000"/>
                </a:schemeClr>
              </a:solidFill>
            </a:endParaRPr>
          </a:p>
        </p:txBody>
      </p:sp>
      <p:pic>
        <p:nvPicPr>
          <p:cNvPr id="3" name="Grafik 2">
            <a:extLst>
              <a:ext uri="{FF2B5EF4-FFF2-40B4-BE49-F238E27FC236}">
                <a16:creationId xmlns:a16="http://schemas.microsoft.com/office/drawing/2014/main" id="{E837BCDB-B53C-4808-A1E7-CDA27708B318}"/>
              </a:ext>
            </a:extLst>
          </p:cNvPr>
          <p:cNvPicPr>
            <a:picLocks noChangeAspect="1"/>
          </p:cNvPicPr>
          <p:nvPr/>
        </p:nvPicPr>
        <p:blipFill>
          <a:blip r:embed="rId16"/>
          <a:stretch>
            <a:fillRect/>
          </a:stretch>
        </p:blipFill>
        <p:spPr>
          <a:xfrm>
            <a:off x="968641" y="2303014"/>
            <a:ext cx="1332000" cy="632700"/>
          </a:xfrm>
          <a:prstGeom prst="rect">
            <a:avLst/>
          </a:prstGeom>
        </p:spPr>
      </p:pic>
    </p:spTree>
    <p:extLst>
      <p:ext uri="{BB962C8B-B14F-4D97-AF65-F5344CB8AC3E}">
        <p14:creationId xmlns:p14="http://schemas.microsoft.com/office/powerpoint/2010/main" val="54180070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C9676A-3F58-4B10-AAE5-E1B4F8E96FE5}"/>
              </a:ext>
            </a:extLst>
          </p:cNvPr>
          <p:cNvSpPr>
            <a:spLocks noGrp="1"/>
          </p:cNvSpPr>
          <p:nvPr>
            <p:ph type="title"/>
          </p:nvPr>
        </p:nvSpPr>
        <p:spPr/>
        <p:txBody>
          <a:bodyPr/>
          <a:lstStyle/>
          <a:p>
            <a:r>
              <a:rPr lang="de-DE" dirty="0"/>
              <a:t>Die ADDTEX Arbeitspakete</a:t>
            </a:r>
          </a:p>
        </p:txBody>
      </p:sp>
      <p:sp>
        <p:nvSpPr>
          <p:cNvPr id="3" name="Datumsplatzhalter 2">
            <a:extLst>
              <a:ext uri="{FF2B5EF4-FFF2-40B4-BE49-F238E27FC236}">
                <a16:creationId xmlns:a16="http://schemas.microsoft.com/office/drawing/2014/main" id="{BD63827C-4049-4DB3-A596-705A7C62FAD8}"/>
              </a:ext>
            </a:extLst>
          </p:cNvPr>
          <p:cNvSpPr>
            <a:spLocks noGrp="1"/>
          </p:cNvSpPr>
          <p:nvPr>
            <p:ph type="dt" sz="half" idx="10"/>
          </p:nvPr>
        </p:nvSpPr>
        <p:spPr/>
        <p:txBody>
          <a:bodyPr/>
          <a:lstStyle/>
          <a:p>
            <a:r>
              <a:rPr lang="de-DE"/>
              <a:t>14.09.2022</a:t>
            </a:r>
          </a:p>
        </p:txBody>
      </p:sp>
      <p:sp>
        <p:nvSpPr>
          <p:cNvPr id="4" name="Fußzeilenplatzhalter 3">
            <a:extLst>
              <a:ext uri="{FF2B5EF4-FFF2-40B4-BE49-F238E27FC236}">
                <a16:creationId xmlns:a16="http://schemas.microsoft.com/office/drawing/2014/main" id="{1F7DA99D-04CC-4098-B982-87145F27617D}"/>
              </a:ext>
            </a:extLst>
          </p:cNvPr>
          <p:cNvSpPr>
            <a:spLocks noGrp="1"/>
          </p:cNvSpPr>
          <p:nvPr>
            <p:ph type="ftr" sz="quarter" idx="11"/>
          </p:nvPr>
        </p:nvSpPr>
        <p:spPr/>
        <p:txBody>
          <a:bodyPr/>
          <a:lstStyle/>
          <a:p>
            <a:r>
              <a:rPr lang="de-DE"/>
              <a:t>Europäisches Erasmus+ Projekt ADDTEX - (c) 2022 IVGT e.V. (Bericht: Stefan Schmidt)</a:t>
            </a:r>
          </a:p>
        </p:txBody>
      </p:sp>
      <p:sp>
        <p:nvSpPr>
          <p:cNvPr id="5" name="Foliennummernplatzhalter 4">
            <a:extLst>
              <a:ext uri="{FF2B5EF4-FFF2-40B4-BE49-F238E27FC236}">
                <a16:creationId xmlns:a16="http://schemas.microsoft.com/office/drawing/2014/main" id="{1E963204-2397-4D33-BBA0-251EAFD87376}"/>
              </a:ext>
            </a:extLst>
          </p:cNvPr>
          <p:cNvSpPr>
            <a:spLocks noGrp="1"/>
          </p:cNvSpPr>
          <p:nvPr>
            <p:ph type="sldNum" sz="quarter" idx="4"/>
          </p:nvPr>
        </p:nvSpPr>
        <p:spPr/>
        <p:txBody>
          <a:bodyPr/>
          <a:lstStyle/>
          <a:p>
            <a:r>
              <a:rPr lang="de-DE" dirty="0"/>
              <a:t>Seite </a:t>
            </a:r>
            <a:fld id="{975888D7-7A09-48A0-BDDA-E2FF656EB51F}" type="slidenum">
              <a:rPr lang="de-DE" smtClean="0"/>
              <a:pPr/>
              <a:t>7</a:t>
            </a:fld>
            <a:endParaRPr lang="de-DE" dirty="0"/>
          </a:p>
        </p:txBody>
      </p:sp>
      <p:pic>
        <p:nvPicPr>
          <p:cNvPr id="6" name="Grafik 5">
            <a:extLst>
              <a:ext uri="{FF2B5EF4-FFF2-40B4-BE49-F238E27FC236}">
                <a16:creationId xmlns:a16="http://schemas.microsoft.com/office/drawing/2014/main" id="{385EC0A6-B3ED-4DC1-BF93-DA59E6C0148A}"/>
              </a:ext>
            </a:extLst>
          </p:cNvPr>
          <p:cNvPicPr>
            <a:picLocks noChangeAspect="1"/>
          </p:cNvPicPr>
          <p:nvPr/>
        </p:nvPicPr>
        <p:blipFill>
          <a:blip r:embed="rId2"/>
          <a:stretch>
            <a:fillRect/>
          </a:stretch>
        </p:blipFill>
        <p:spPr>
          <a:xfrm>
            <a:off x="323848" y="905125"/>
            <a:ext cx="11508151" cy="5285714"/>
          </a:xfrm>
          <a:prstGeom prst="rect">
            <a:avLst/>
          </a:prstGeom>
        </p:spPr>
      </p:pic>
    </p:spTree>
    <p:extLst>
      <p:ext uri="{BB962C8B-B14F-4D97-AF65-F5344CB8AC3E}">
        <p14:creationId xmlns:p14="http://schemas.microsoft.com/office/powerpoint/2010/main" val="182967524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Inhaltsplatzhalter 25">
            <a:extLst>
              <a:ext uri="{FF2B5EF4-FFF2-40B4-BE49-F238E27FC236}">
                <a16:creationId xmlns:a16="http://schemas.microsoft.com/office/drawing/2014/main" id="{7581FFBA-2848-4A66-9E56-040746B48500}"/>
              </a:ext>
            </a:extLst>
          </p:cNvPr>
          <p:cNvSpPr>
            <a:spLocks noGrp="1"/>
          </p:cNvSpPr>
          <p:nvPr>
            <p:ph idx="1"/>
          </p:nvPr>
        </p:nvSpPr>
        <p:spPr>
          <a:xfrm>
            <a:off x="360000" y="1188000"/>
            <a:ext cx="10772598" cy="5040000"/>
          </a:xfrm>
        </p:spPr>
        <p:txBody>
          <a:bodyPr>
            <a:normAutofit lnSpcReduction="10000"/>
          </a:bodyPr>
          <a:lstStyle/>
          <a:p>
            <a:r>
              <a:rPr lang="de-DE" dirty="0"/>
              <a:t>Der </a:t>
            </a:r>
            <a:r>
              <a:rPr lang="de-DE" b="1" i="1" dirty="0"/>
              <a:t>IVGT</a:t>
            </a:r>
            <a:r>
              <a:rPr lang="de-DE" dirty="0"/>
              <a:t> Fachbereich Technische Textilien betrachtet dieses Projekt als Eckpfeiler für die langfristige Innovationsfähigkeit seiner Mitglieder, deren direkte Partner und der gesamten Branche. Gut ausgebildete Mitarbeiter sind die Basis für den Erfolg und die Resilienz jedes Unternehmens</a:t>
            </a:r>
            <a:r>
              <a:rPr lang="de-DE" b="1" dirty="0"/>
              <a:t>.</a:t>
            </a:r>
          </a:p>
          <a:p>
            <a:r>
              <a:rPr lang="de-DE" dirty="0"/>
              <a:t>Der </a:t>
            </a:r>
            <a:r>
              <a:rPr lang="de-DE" b="1" i="1" dirty="0"/>
              <a:t>IVGT</a:t>
            </a:r>
            <a:r>
              <a:rPr lang="de-DE" dirty="0"/>
              <a:t> fungiert als Knotenpunkt und als kollaboratives Umfeld, um Partnerschaften zwischen Unternehmen, Forschungsinstituten, politischen Entscheidungsträgern, Bildungsträgern und anderen Institutionen zu erleichtern und seinen Mitgliedern Zugang zu neuen Wissens-kompetenzen, Ressourcen und potentiellen Partnern zu verschaffen.</a:t>
            </a:r>
          </a:p>
          <a:p>
            <a:r>
              <a:rPr lang="de-DE" dirty="0"/>
              <a:t>Der </a:t>
            </a:r>
            <a:r>
              <a:rPr lang="de-DE" b="1" i="1" dirty="0"/>
              <a:t>IVGT</a:t>
            </a:r>
            <a:r>
              <a:rPr lang="de-DE" dirty="0"/>
              <a:t> unterstützt mit dem Projekt </a:t>
            </a:r>
            <a:r>
              <a:rPr lang="de-DE" b="1" dirty="0"/>
              <a:t>ADDTEX</a:t>
            </a:r>
            <a:r>
              <a:rPr lang="de-DE" dirty="0"/>
              <a:t> die Wettbewerbsfähigkeit seiner Mitglieder durch die Bereitstellung spezifischer Aus- und Weiter-bildungsunterlagen  und Medien. Gleichzeitig dient es dazu das Verbands-wissen in den Kompetenzfeldern Green – Smart – Digital aufzubauen, das Kontakte-Netzwerk zu erweitern und das Dienstleistungsportfolio bezüglich Weiterbildung zu stärken sowie strategische Allianzen auf europäischer Ebene zu knüpfen.</a:t>
            </a:r>
          </a:p>
        </p:txBody>
      </p:sp>
      <p:sp>
        <p:nvSpPr>
          <p:cNvPr id="11" name="Textfeld 10">
            <a:extLst>
              <a:ext uri="{FF2B5EF4-FFF2-40B4-BE49-F238E27FC236}">
                <a16:creationId xmlns:a16="http://schemas.microsoft.com/office/drawing/2014/main" id="{ABEBF3B6-8096-412A-AF56-AD48B67A6B04}"/>
              </a:ext>
            </a:extLst>
          </p:cNvPr>
          <p:cNvSpPr txBox="1"/>
          <p:nvPr/>
        </p:nvSpPr>
        <p:spPr>
          <a:xfrm>
            <a:off x="585055" y="3588399"/>
            <a:ext cx="7738016" cy="446276"/>
          </a:xfrm>
          <a:prstGeom prst="rect">
            <a:avLst/>
          </a:prstGeom>
          <a:noFill/>
        </p:spPr>
        <p:txBody>
          <a:bodyPr wrap="none" rtlCol="0">
            <a:spAutoFit/>
          </a:bodyPr>
          <a:lstStyle/>
          <a:p>
            <a:r>
              <a:rPr lang="de-DE" sz="2300" b="1" dirty="0">
                <a:solidFill>
                  <a:srgbClr val="002060"/>
                </a:solidFill>
                <a:highlight>
                  <a:srgbClr val="C0C0C0"/>
                </a:highlight>
                <a:latin typeface="Arial" panose="020B0604020202020204" pitchFamily="34" charset="0"/>
                <a:cs typeface="Arial" panose="020B0604020202020204" pitchFamily="34" charset="0"/>
              </a:rPr>
              <a:t>Ressourcen und potentiellen Partnern zu verschaffen.</a:t>
            </a:r>
          </a:p>
        </p:txBody>
      </p:sp>
      <p:sp>
        <p:nvSpPr>
          <p:cNvPr id="4" name="Datumsplatzhalter 3">
            <a:extLst>
              <a:ext uri="{FF2B5EF4-FFF2-40B4-BE49-F238E27FC236}">
                <a16:creationId xmlns:a16="http://schemas.microsoft.com/office/drawing/2014/main" id="{31634689-2211-4467-92E4-5BA63F73599D}"/>
              </a:ext>
            </a:extLst>
          </p:cNvPr>
          <p:cNvSpPr>
            <a:spLocks noGrp="1"/>
          </p:cNvSpPr>
          <p:nvPr>
            <p:ph type="dt" sz="half" idx="10"/>
          </p:nvPr>
        </p:nvSpPr>
        <p:spPr/>
        <p:txBody>
          <a:bodyPr/>
          <a:lstStyle/>
          <a:p>
            <a:r>
              <a:rPr lang="de-DE"/>
              <a:t>14.09.2022</a:t>
            </a:r>
            <a:endParaRPr lang="de-DE" dirty="0"/>
          </a:p>
        </p:txBody>
      </p:sp>
      <p:sp>
        <p:nvSpPr>
          <p:cNvPr id="5" name="Fußzeilenplatzhalter 4">
            <a:extLst>
              <a:ext uri="{FF2B5EF4-FFF2-40B4-BE49-F238E27FC236}">
                <a16:creationId xmlns:a16="http://schemas.microsoft.com/office/drawing/2014/main" id="{C6E17E3C-AC3E-4A13-B7AF-4A217550BBFC}"/>
              </a:ext>
            </a:extLst>
          </p:cNvPr>
          <p:cNvSpPr>
            <a:spLocks noGrp="1"/>
          </p:cNvSpPr>
          <p:nvPr>
            <p:ph type="ftr" sz="quarter" idx="11"/>
          </p:nvPr>
        </p:nvSpPr>
        <p:spPr/>
        <p:txBody>
          <a:bodyPr/>
          <a:lstStyle/>
          <a:p>
            <a:r>
              <a:rPr lang="de-DE"/>
              <a:t>Europäisches Erasmus+ Projekt ADDTEX - (c) 2022 IVGT e.V. (Bericht: Stefan Schmidt)</a:t>
            </a:r>
            <a:endParaRPr lang="de-DE" dirty="0"/>
          </a:p>
        </p:txBody>
      </p:sp>
      <p:sp>
        <p:nvSpPr>
          <p:cNvPr id="6" name="Foliennummernplatzhalter 5">
            <a:extLst>
              <a:ext uri="{FF2B5EF4-FFF2-40B4-BE49-F238E27FC236}">
                <a16:creationId xmlns:a16="http://schemas.microsoft.com/office/drawing/2014/main" id="{538DF645-99F2-432C-A0B3-BEB4F35BC014}"/>
              </a:ext>
            </a:extLst>
          </p:cNvPr>
          <p:cNvSpPr>
            <a:spLocks noGrp="1"/>
          </p:cNvSpPr>
          <p:nvPr>
            <p:ph type="sldNum" sz="quarter" idx="4"/>
          </p:nvPr>
        </p:nvSpPr>
        <p:spPr/>
        <p:txBody>
          <a:bodyPr/>
          <a:lstStyle/>
          <a:p>
            <a:r>
              <a:rPr lang="de-DE" dirty="0"/>
              <a:t>Seite </a:t>
            </a:r>
            <a:fld id="{975888D7-7A09-48A0-BDDA-E2FF656EB51F}" type="slidenum">
              <a:rPr lang="de-DE" smtClean="0"/>
              <a:pPr/>
              <a:t>8</a:t>
            </a:fld>
            <a:endParaRPr lang="de-DE" dirty="0"/>
          </a:p>
        </p:txBody>
      </p:sp>
      <p:sp>
        <p:nvSpPr>
          <p:cNvPr id="7" name="Titel 6">
            <a:extLst>
              <a:ext uri="{FF2B5EF4-FFF2-40B4-BE49-F238E27FC236}">
                <a16:creationId xmlns:a16="http://schemas.microsoft.com/office/drawing/2014/main" id="{043E0655-C426-4964-9564-CC445C9E89E0}"/>
              </a:ext>
            </a:extLst>
          </p:cNvPr>
          <p:cNvSpPr>
            <a:spLocks noGrp="1"/>
          </p:cNvSpPr>
          <p:nvPr>
            <p:ph type="title"/>
          </p:nvPr>
        </p:nvSpPr>
        <p:spPr/>
        <p:txBody>
          <a:bodyPr/>
          <a:lstStyle/>
          <a:p>
            <a:r>
              <a:rPr lang="de-DE"/>
              <a:t>Motivation und Nutzen</a:t>
            </a:r>
            <a:endParaRPr lang="de-DE" dirty="0"/>
          </a:p>
        </p:txBody>
      </p:sp>
      <p:sp>
        <p:nvSpPr>
          <p:cNvPr id="9" name="Textfeld 8">
            <a:extLst>
              <a:ext uri="{FF2B5EF4-FFF2-40B4-BE49-F238E27FC236}">
                <a16:creationId xmlns:a16="http://schemas.microsoft.com/office/drawing/2014/main" id="{C6E7FE64-8BB0-45D1-BC2F-0A2475FD4108}"/>
              </a:ext>
            </a:extLst>
          </p:cNvPr>
          <p:cNvSpPr txBox="1"/>
          <p:nvPr/>
        </p:nvSpPr>
        <p:spPr>
          <a:xfrm>
            <a:off x="585055" y="2026057"/>
            <a:ext cx="9717725" cy="446276"/>
          </a:xfrm>
          <a:prstGeom prst="rect">
            <a:avLst/>
          </a:prstGeom>
          <a:noFill/>
        </p:spPr>
        <p:txBody>
          <a:bodyPr wrap="none" rtlCol="0">
            <a:spAutoFit/>
          </a:bodyPr>
          <a:lstStyle/>
          <a:p>
            <a:r>
              <a:rPr lang="de-DE" sz="2300" b="1" dirty="0">
                <a:solidFill>
                  <a:srgbClr val="002060"/>
                </a:solidFill>
                <a:highlight>
                  <a:srgbClr val="C0C0C0"/>
                </a:highlight>
                <a:latin typeface="Arial" panose="020B0604020202020204" pitchFamily="34" charset="0"/>
                <a:cs typeface="Arial" panose="020B0604020202020204" pitchFamily="34" charset="0"/>
              </a:rPr>
              <a:t>sind die Basis für den Erfolg und die Resilienz jedes Unternehmens.</a:t>
            </a:r>
          </a:p>
        </p:txBody>
      </p:sp>
      <p:sp>
        <p:nvSpPr>
          <p:cNvPr id="8" name="Textfeld 7">
            <a:extLst>
              <a:ext uri="{FF2B5EF4-FFF2-40B4-BE49-F238E27FC236}">
                <a16:creationId xmlns:a16="http://schemas.microsoft.com/office/drawing/2014/main" id="{2DCB8482-580A-4090-BBF4-B6BA3EFA33E2}"/>
              </a:ext>
            </a:extLst>
          </p:cNvPr>
          <p:cNvSpPr txBox="1"/>
          <p:nvPr/>
        </p:nvSpPr>
        <p:spPr>
          <a:xfrm>
            <a:off x="6520453" y="1733550"/>
            <a:ext cx="4156907" cy="446276"/>
          </a:xfrm>
          <a:prstGeom prst="rect">
            <a:avLst/>
          </a:prstGeom>
          <a:noFill/>
        </p:spPr>
        <p:txBody>
          <a:bodyPr wrap="none" rtlCol="0">
            <a:spAutoFit/>
          </a:bodyPr>
          <a:lstStyle/>
          <a:p>
            <a:r>
              <a:rPr lang="de-DE" sz="2300" b="1" dirty="0">
                <a:solidFill>
                  <a:srgbClr val="002060"/>
                </a:solidFill>
                <a:highlight>
                  <a:srgbClr val="C0C0C0"/>
                </a:highlight>
                <a:latin typeface="Arial" panose="020B0604020202020204" pitchFamily="34" charset="0"/>
                <a:cs typeface="Arial" panose="020B0604020202020204" pitchFamily="34" charset="0"/>
              </a:rPr>
              <a:t>Gut ausgebildete Mitarbeiter</a:t>
            </a:r>
          </a:p>
        </p:txBody>
      </p:sp>
      <p:sp>
        <p:nvSpPr>
          <p:cNvPr id="10" name="Textfeld 9">
            <a:extLst>
              <a:ext uri="{FF2B5EF4-FFF2-40B4-BE49-F238E27FC236}">
                <a16:creationId xmlns:a16="http://schemas.microsoft.com/office/drawing/2014/main" id="{07FF28A6-2441-4C31-8FBB-71CA3BB689CB}"/>
              </a:ext>
            </a:extLst>
          </p:cNvPr>
          <p:cNvSpPr txBox="1"/>
          <p:nvPr/>
        </p:nvSpPr>
        <p:spPr>
          <a:xfrm>
            <a:off x="3664223" y="3275172"/>
            <a:ext cx="7488588" cy="446276"/>
          </a:xfrm>
          <a:prstGeom prst="rect">
            <a:avLst/>
          </a:prstGeom>
          <a:noFill/>
        </p:spPr>
        <p:txBody>
          <a:bodyPr wrap="none" rtlCol="0">
            <a:spAutoFit/>
          </a:bodyPr>
          <a:lstStyle/>
          <a:p>
            <a:r>
              <a:rPr lang="de-DE" sz="2300" b="1" dirty="0">
                <a:solidFill>
                  <a:srgbClr val="002060"/>
                </a:solidFill>
                <a:highlight>
                  <a:srgbClr val="C0C0C0"/>
                </a:highlight>
                <a:latin typeface="Arial" panose="020B0604020202020204" pitchFamily="34" charset="0"/>
                <a:cs typeface="Arial" panose="020B0604020202020204" pitchFamily="34" charset="0"/>
              </a:rPr>
              <a:t>Mitgliedern Zugang zu neuen Wissenskompetenzen,</a:t>
            </a:r>
          </a:p>
        </p:txBody>
      </p:sp>
      <p:sp>
        <p:nvSpPr>
          <p:cNvPr id="12" name="Textfeld 11">
            <a:extLst>
              <a:ext uri="{FF2B5EF4-FFF2-40B4-BE49-F238E27FC236}">
                <a16:creationId xmlns:a16="http://schemas.microsoft.com/office/drawing/2014/main" id="{3DE84AB8-024A-4EF9-9A0A-14073267A1BC}"/>
              </a:ext>
            </a:extLst>
          </p:cNvPr>
          <p:cNvSpPr txBox="1"/>
          <p:nvPr/>
        </p:nvSpPr>
        <p:spPr>
          <a:xfrm>
            <a:off x="4257696" y="4314633"/>
            <a:ext cx="6349559" cy="446276"/>
          </a:xfrm>
          <a:prstGeom prst="rect">
            <a:avLst/>
          </a:prstGeom>
          <a:noFill/>
        </p:spPr>
        <p:txBody>
          <a:bodyPr wrap="none" rtlCol="0">
            <a:spAutoFit/>
          </a:bodyPr>
          <a:lstStyle/>
          <a:p>
            <a:r>
              <a:rPr lang="de-DE" sz="2300" b="1" dirty="0">
                <a:solidFill>
                  <a:srgbClr val="002060"/>
                </a:solidFill>
                <a:highlight>
                  <a:srgbClr val="C0C0C0"/>
                </a:highlight>
                <a:latin typeface="Arial" panose="020B0604020202020204" pitchFamily="34" charset="0"/>
                <a:cs typeface="Arial" panose="020B0604020202020204" pitchFamily="34" charset="0"/>
              </a:rPr>
              <a:t>Bereitstellung spezifischer Aus- und Weiter-</a:t>
            </a:r>
          </a:p>
        </p:txBody>
      </p:sp>
      <p:sp>
        <p:nvSpPr>
          <p:cNvPr id="13" name="Textfeld 12">
            <a:extLst>
              <a:ext uri="{FF2B5EF4-FFF2-40B4-BE49-F238E27FC236}">
                <a16:creationId xmlns:a16="http://schemas.microsoft.com/office/drawing/2014/main" id="{2F0148AE-9FA0-48DF-AE80-DF74CA0CBDE8}"/>
              </a:ext>
            </a:extLst>
          </p:cNvPr>
          <p:cNvSpPr txBox="1"/>
          <p:nvPr/>
        </p:nvSpPr>
        <p:spPr>
          <a:xfrm>
            <a:off x="585055" y="4621665"/>
            <a:ext cx="2912977" cy="446276"/>
          </a:xfrm>
          <a:prstGeom prst="rect">
            <a:avLst/>
          </a:prstGeom>
          <a:noFill/>
        </p:spPr>
        <p:txBody>
          <a:bodyPr wrap="none" rtlCol="0">
            <a:spAutoFit/>
          </a:bodyPr>
          <a:lstStyle/>
          <a:p>
            <a:r>
              <a:rPr lang="de-DE" sz="2300" b="1" dirty="0">
                <a:solidFill>
                  <a:srgbClr val="002060"/>
                </a:solidFill>
                <a:highlight>
                  <a:srgbClr val="C0C0C0"/>
                </a:highlight>
                <a:latin typeface="Arial" panose="020B0604020202020204" pitchFamily="34" charset="0"/>
                <a:cs typeface="Arial" panose="020B0604020202020204" pitchFamily="34" charset="0"/>
              </a:rPr>
              <a:t>bildungsunterlagen</a:t>
            </a:r>
          </a:p>
        </p:txBody>
      </p:sp>
    </p:spTree>
    <p:extLst>
      <p:ext uri="{BB962C8B-B14F-4D97-AF65-F5344CB8AC3E}">
        <p14:creationId xmlns:p14="http://schemas.microsoft.com/office/powerpoint/2010/main" val="131433785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8" grpId="0"/>
      <p:bldP spid="10"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a:extLst>
              <a:ext uri="{FF2B5EF4-FFF2-40B4-BE49-F238E27FC236}">
                <a16:creationId xmlns:a16="http://schemas.microsoft.com/office/drawing/2014/main" id="{0CE1CB25-0C06-46E0-A0C8-0310D6158796}"/>
              </a:ext>
            </a:extLst>
          </p:cNvPr>
          <p:cNvSpPr>
            <a:spLocks noGrp="1"/>
          </p:cNvSpPr>
          <p:nvPr>
            <p:ph idx="1"/>
          </p:nvPr>
        </p:nvSpPr>
        <p:spPr>
          <a:xfrm>
            <a:off x="360000" y="1188000"/>
            <a:ext cx="11520000" cy="1910307"/>
          </a:xfrm>
        </p:spPr>
        <p:txBody>
          <a:bodyPr/>
          <a:lstStyle/>
          <a:p>
            <a:r>
              <a:rPr lang="de-DE" b="1" dirty="0"/>
              <a:t>Angebot der EU an </a:t>
            </a:r>
            <a:r>
              <a:rPr lang="de-DE" b="1" u="sng" dirty="0"/>
              <a:t>alle</a:t>
            </a:r>
            <a:r>
              <a:rPr lang="de-DE" b="1" dirty="0"/>
              <a:t> interessierten Betriebe der textilen Kette</a:t>
            </a:r>
          </a:p>
          <a:p>
            <a:pPr lvl="1"/>
            <a:r>
              <a:rPr lang="de-DE" u="sng" dirty="0"/>
              <a:t>Sieben</a:t>
            </a:r>
            <a:r>
              <a:rPr lang="de-DE" dirty="0"/>
              <a:t> Unternehmen die vom </a:t>
            </a:r>
            <a:r>
              <a:rPr lang="de-DE" b="1" i="1" dirty="0"/>
              <a:t>IVGT </a:t>
            </a:r>
            <a:r>
              <a:rPr lang="de-DE" dirty="0"/>
              <a:t>direkt</a:t>
            </a:r>
            <a:r>
              <a:rPr lang="de-DE" b="1" i="1" dirty="0"/>
              <a:t> </a:t>
            </a:r>
            <a:r>
              <a:rPr lang="de-DE" dirty="0"/>
              <a:t>betreut werden</a:t>
            </a:r>
          </a:p>
          <a:p>
            <a:pPr lvl="1"/>
            <a:r>
              <a:rPr lang="de-DE" dirty="0"/>
              <a:t>Inhalte und Aktivitäten des </a:t>
            </a:r>
            <a:r>
              <a:rPr lang="de-DE" b="1" i="1" dirty="0"/>
              <a:t>IVGT</a:t>
            </a:r>
            <a:r>
              <a:rPr lang="de-DE" dirty="0"/>
              <a:t> sind auf deutsch</a:t>
            </a:r>
          </a:p>
          <a:p>
            <a:pPr lvl="1"/>
            <a:r>
              <a:rPr lang="de-DE" dirty="0"/>
              <a:t>Workshops mit und in den Betrieben</a:t>
            </a:r>
          </a:p>
          <a:p>
            <a:pPr lvl="1"/>
            <a:r>
              <a:rPr lang="de-DE" dirty="0"/>
              <a:t>Vernetzung und Schulung der </a:t>
            </a:r>
            <a:r>
              <a:rPr lang="de-DE" dirty="0" err="1"/>
              <a:t>Ausbilder:innen</a:t>
            </a:r>
            <a:endParaRPr lang="de-DE" dirty="0"/>
          </a:p>
        </p:txBody>
      </p:sp>
      <p:sp>
        <p:nvSpPr>
          <p:cNvPr id="4" name="Datumsplatzhalter 3">
            <a:extLst>
              <a:ext uri="{FF2B5EF4-FFF2-40B4-BE49-F238E27FC236}">
                <a16:creationId xmlns:a16="http://schemas.microsoft.com/office/drawing/2014/main" id="{2C3EA10B-DEB0-43AA-B815-41C58B0EBF7C}"/>
              </a:ext>
            </a:extLst>
          </p:cNvPr>
          <p:cNvSpPr>
            <a:spLocks noGrp="1"/>
          </p:cNvSpPr>
          <p:nvPr>
            <p:ph type="dt" sz="half" idx="10"/>
          </p:nvPr>
        </p:nvSpPr>
        <p:spPr/>
        <p:txBody>
          <a:bodyPr/>
          <a:lstStyle/>
          <a:p>
            <a:r>
              <a:rPr lang="de-DE"/>
              <a:t>14.09.2022</a:t>
            </a:r>
            <a:endParaRPr lang="de-DE" dirty="0"/>
          </a:p>
        </p:txBody>
      </p:sp>
      <p:sp>
        <p:nvSpPr>
          <p:cNvPr id="5" name="Fußzeilenplatzhalter 4">
            <a:extLst>
              <a:ext uri="{FF2B5EF4-FFF2-40B4-BE49-F238E27FC236}">
                <a16:creationId xmlns:a16="http://schemas.microsoft.com/office/drawing/2014/main" id="{6439A2C2-48D8-470B-A377-C5BF87F894BE}"/>
              </a:ext>
            </a:extLst>
          </p:cNvPr>
          <p:cNvSpPr>
            <a:spLocks noGrp="1"/>
          </p:cNvSpPr>
          <p:nvPr>
            <p:ph type="ftr" sz="quarter" idx="11"/>
          </p:nvPr>
        </p:nvSpPr>
        <p:spPr/>
        <p:txBody>
          <a:bodyPr/>
          <a:lstStyle/>
          <a:p>
            <a:r>
              <a:rPr lang="de-DE"/>
              <a:t>Europäisches Erasmus+ Projekt ADDTEX - (c) 2022 IVGT e.V. (Bericht: Stefan Schmidt)</a:t>
            </a:r>
            <a:endParaRPr lang="de-DE" dirty="0"/>
          </a:p>
        </p:txBody>
      </p:sp>
      <p:sp>
        <p:nvSpPr>
          <p:cNvPr id="6" name="Foliennummernplatzhalter 5">
            <a:extLst>
              <a:ext uri="{FF2B5EF4-FFF2-40B4-BE49-F238E27FC236}">
                <a16:creationId xmlns:a16="http://schemas.microsoft.com/office/drawing/2014/main" id="{D3DEFE79-D70C-4BF7-8173-40319BD94895}"/>
              </a:ext>
            </a:extLst>
          </p:cNvPr>
          <p:cNvSpPr>
            <a:spLocks noGrp="1"/>
          </p:cNvSpPr>
          <p:nvPr>
            <p:ph type="sldNum" sz="quarter" idx="4"/>
          </p:nvPr>
        </p:nvSpPr>
        <p:spPr/>
        <p:txBody>
          <a:bodyPr/>
          <a:lstStyle/>
          <a:p>
            <a:r>
              <a:rPr lang="de-DE"/>
              <a:t>Seite </a:t>
            </a:r>
            <a:fld id="{975888D7-7A09-48A0-BDDA-E2FF656EB51F}" type="slidenum">
              <a:rPr lang="de-DE" smtClean="0"/>
              <a:pPr/>
              <a:t>9</a:t>
            </a:fld>
            <a:endParaRPr lang="de-DE" dirty="0"/>
          </a:p>
        </p:txBody>
      </p:sp>
      <p:sp>
        <p:nvSpPr>
          <p:cNvPr id="7" name="Titel 6">
            <a:extLst>
              <a:ext uri="{FF2B5EF4-FFF2-40B4-BE49-F238E27FC236}">
                <a16:creationId xmlns:a16="http://schemas.microsoft.com/office/drawing/2014/main" id="{C5652DD2-00D6-4BB2-BEFA-01DE423945BA}"/>
              </a:ext>
            </a:extLst>
          </p:cNvPr>
          <p:cNvSpPr>
            <a:spLocks noGrp="1"/>
          </p:cNvSpPr>
          <p:nvPr>
            <p:ph type="title"/>
          </p:nvPr>
        </p:nvSpPr>
        <p:spPr/>
        <p:txBody>
          <a:bodyPr/>
          <a:lstStyle/>
          <a:p>
            <a:r>
              <a:rPr lang="de-DE" dirty="0"/>
              <a:t>Für wen?</a:t>
            </a:r>
          </a:p>
        </p:txBody>
      </p:sp>
      <p:sp>
        <p:nvSpPr>
          <p:cNvPr id="9" name="Textfeld 8">
            <a:extLst>
              <a:ext uri="{FF2B5EF4-FFF2-40B4-BE49-F238E27FC236}">
                <a16:creationId xmlns:a16="http://schemas.microsoft.com/office/drawing/2014/main" id="{6B0DD8A4-6E6F-42A1-92CF-D7CD3C95F0DB}"/>
              </a:ext>
            </a:extLst>
          </p:cNvPr>
          <p:cNvSpPr txBox="1"/>
          <p:nvPr/>
        </p:nvSpPr>
        <p:spPr>
          <a:xfrm>
            <a:off x="360000" y="3336399"/>
            <a:ext cx="11301492" cy="2585323"/>
          </a:xfrm>
          <a:prstGeom prst="rect">
            <a:avLst/>
          </a:prstGeom>
          <a:noFill/>
        </p:spPr>
        <p:txBody>
          <a:bodyPr wrap="none" rtlCol="0">
            <a:spAutoFit/>
          </a:bodyPr>
          <a:lstStyle/>
          <a:p>
            <a:pPr marL="457200" indent="-457200">
              <a:buFont typeface="Arial" panose="020B0604020202020204" pitchFamily="34" charset="0"/>
              <a:buChar char="•"/>
            </a:pPr>
            <a:r>
              <a:rPr lang="de-DE" sz="2400" dirty="0">
                <a:solidFill>
                  <a:schemeClr val="tx1">
                    <a:lumMod val="50000"/>
                    <a:lumOff val="50000"/>
                  </a:schemeClr>
                </a:solidFill>
                <a:latin typeface="Arial" panose="020B0604020202020204" pitchFamily="34" charset="0"/>
                <a:cs typeface="Arial" panose="020B0604020202020204" pitchFamily="34" charset="0"/>
              </a:rPr>
              <a:t>Für Betriebe die Ausbilden und Weiterbilden, oder damit beginnen </a:t>
            </a:r>
          </a:p>
          <a:p>
            <a:pPr marL="457200" indent="-457200">
              <a:buFont typeface="Arial" panose="020B0604020202020204" pitchFamily="34" charset="0"/>
              <a:buChar char="•"/>
            </a:pPr>
            <a:r>
              <a:rPr lang="de-DE" sz="2400" dirty="0">
                <a:solidFill>
                  <a:schemeClr val="tx1">
                    <a:lumMod val="50000"/>
                    <a:lumOff val="50000"/>
                  </a:schemeClr>
                </a:solidFill>
                <a:latin typeface="Arial" panose="020B0604020202020204" pitchFamily="34" charset="0"/>
                <a:cs typeface="Arial" panose="020B0604020202020204" pitchFamily="34" charset="0"/>
              </a:rPr>
              <a:t>Für Betriebe gegebenenfalls mehreren Standorten</a:t>
            </a:r>
          </a:p>
          <a:p>
            <a:pPr marL="457200" indent="-457200">
              <a:buFont typeface="Arial" panose="020B0604020202020204" pitchFamily="34" charset="0"/>
              <a:buChar char="•"/>
            </a:pPr>
            <a:r>
              <a:rPr lang="de-DE" sz="2400" dirty="0">
                <a:solidFill>
                  <a:schemeClr val="tx1">
                    <a:lumMod val="50000"/>
                    <a:lumOff val="50000"/>
                  </a:schemeClr>
                </a:solidFill>
                <a:latin typeface="Arial" panose="020B0604020202020204" pitchFamily="34" charset="0"/>
                <a:cs typeface="Arial" panose="020B0604020202020204" pitchFamily="34" charset="0"/>
              </a:rPr>
              <a:t>Für Betriebe die Prozesse als Service anbieten</a:t>
            </a:r>
          </a:p>
          <a:p>
            <a:pPr marL="457200" indent="-457200">
              <a:buFont typeface="Arial" panose="020B0604020202020204" pitchFamily="34" charset="0"/>
              <a:buChar char="•"/>
            </a:pPr>
            <a:r>
              <a:rPr lang="de-DE" sz="2400" dirty="0">
                <a:solidFill>
                  <a:schemeClr val="tx1">
                    <a:lumMod val="50000"/>
                    <a:lumOff val="50000"/>
                  </a:schemeClr>
                </a:solidFill>
                <a:latin typeface="Arial" panose="020B0604020202020204" pitchFamily="34" charset="0"/>
                <a:cs typeface="Arial" panose="020B0604020202020204" pitchFamily="34" charset="0"/>
              </a:rPr>
              <a:t>Für Betriebe die Prozesse gemeinsam mit Lieferanten/Kunden haben</a:t>
            </a:r>
          </a:p>
          <a:p>
            <a:pPr marL="457200" indent="-457200">
              <a:buFont typeface="Arial" panose="020B0604020202020204" pitchFamily="34" charset="0"/>
              <a:buChar char="•"/>
            </a:pPr>
            <a:r>
              <a:rPr lang="de-DE" sz="2400" dirty="0">
                <a:solidFill>
                  <a:schemeClr val="tx1">
                    <a:lumMod val="50000"/>
                    <a:lumOff val="50000"/>
                  </a:schemeClr>
                </a:solidFill>
                <a:latin typeface="Arial" panose="020B0604020202020204" pitchFamily="34" charset="0"/>
                <a:cs typeface="Arial" panose="020B0604020202020204" pitchFamily="34" charset="0"/>
              </a:rPr>
              <a:t>Für Betriebe die ihre Schulungsmethoden und Unterlagen aktualisieren wollen</a:t>
            </a:r>
          </a:p>
          <a:p>
            <a:pPr marL="457200" indent="-457200">
              <a:buFont typeface="Arial" panose="020B0604020202020204" pitchFamily="34" charset="0"/>
              <a:buChar char="•"/>
            </a:pPr>
            <a:r>
              <a:rPr lang="de-DE" sz="2400" dirty="0">
                <a:solidFill>
                  <a:schemeClr val="tx1">
                    <a:lumMod val="50000"/>
                    <a:lumOff val="50000"/>
                  </a:schemeClr>
                </a:solidFill>
                <a:latin typeface="Arial" panose="020B0604020202020204" pitchFamily="34" charset="0"/>
                <a:cs typeface="Arial" panose="020B0604020202020204" pitchFamily="34" charset="0"/>
              </a:rPr>
              <a:t>Für Betriebe für die Green-Smart-Digital wichtige Themen sind</a:t>
            </a:r>
          </a:p>
          <a:p>
            <a:pPr algn="l"/>
            <a:endParaRPr lang="de-DE" dirty="0"/>
          </a:p>
        </p:txBody>
      </p:sp>
    </p:spTree>
    <p:extLst>
      <p:ext uri="{BB962C8B-B14F-4D97-AF65-F5344CB8AC3E}">
        <p14:creationId xmlns:p14="http://schemas.microsoft.com/office/powerpoint/2010/main" val="255364790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1123</Words>
  <Application>Microsoft Office PowerPoint</Application>
  <PresentationFormat>Breitbild</PresentationFormat>
  <Paragraphs>134</Paragraphs>
  <Slides>10</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vt:i4>
      </vt:variant>
    </vt:vector>
  </HeadingPairs>
  <TitlesOfParts>
    <vt:vector size="14" baseType="lpstr">
      <vt:lpstr>Arial</vt:lpstr>
      <vt:lpstr>Calibri</vt:lpstr>
      <vt:lpstr>Wingdings</vt:lpstr>
      <vt:lpstr>Office Theme</vt:lpstr>
      <vt:lpstr>ADDTEX ERASMUS+ Projekt  1. Juli 2022 bis 30. Juni 2025</vt:lpstr>
      <vt:lpstr>Herausforderungen:</vt:lpstr>
      <vt:lpstr>Wie es zum Projekt kam…</vt:lpstr>
      <vt:lpstr>ADDTEX</vt:lpstr>
      <vt:lpstr>Förderung durch das Erasmus+ Programm der EU</vt:lpstr>
      <vt:lpstr>Das ADDTEX Konsortium</vt:lpstr>
      <vt:lpstr>Die ADDTEX Arbeitspakete</vt:lpstr>
      <vt:lpstr>Motivation und Nutzen</vt:lpstr>
      <vt:lpstr>Für wen?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Stefan Schmidt</dc:creator>
  <cp:lastModifiedBy>stefan.schmidt</cp:lastModifiedBy>
  <cp:revision>187</cp:revision>
  <cp:lastPrinted>2019-01-08T11:30:45Z</cp:lastPrinted>
  <dcterms:created xsi:type="dcterms:W3CDTF">2019-01-07T13:58:20Z</dcterms:created>
  <dcterms:modified xsi:type="dcterms:W3CDTF">2022-09-14T07:39:11Z</dcterms:modified>
</cp:coreProperties>
</file>